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93467" r:id="rId3"/>
    <p:sldMasterId id="2147494277" r:id="rId4"/>
  </p:sldMasterIdLst>
  <p:notesMasterIdLst>
    <p:notesMasterId r:id="rId14"/>
  </p:notesMasterIdLst>
  <p:handoutMasterIdLst>
    <p:handoutMasterId r:id="rId15"/>
  </p:handoutMasterIdLst>
  <p:sldIdLst>
    <p:sldId id="260" r:id="rId5"/>
    <p:sldId id="296" r:id="rId6"/>
    <p:sldId id="359" r:id="rId7"/>
    <p:sldId id="294" r:id="rId8"/>
    <p:sldId id="344" r:id="rId9"/>
    <p:sldId id="360" r:id="rId10"/>
    <p:sldId id="345" r:id="rId11"/>
    <p:sldId id="352" r:id="rId12"/>
    <p:sldId id="361" r:id="rId13"/>
  </p:sldIdLst>
  <p:sldSz cx="9144000" cy="6858000" type="screen4x3"/>
  <p:notesSz cx="7010400" cy="9296400"/>
  <p:defaultTextStyle>
    <a:defPPr>
      <a:defRPr lang="en-US"/>
    </a:defPPr>
    <a:lvl1pPr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4032">
          <p15:clr>
            <a:srgbClr val="A4A3A4"/>
          </p15:clr>
        </p15:guide>
        <p15:guide id="2" pos="2880">
          <p15:clr>
            <a:srgbClr val="A4A3A4"/>
          </p15:clr>
        </p15:guide>
      </p15:sldGuideLst>
    </p:ext>
    <p:ext uri="{2D200454-40CA-4A62-9FC3-DE9A4176ACB9}">
      <p15:notesGuideLst xmlns:p15="http://schemas.microsoft.com/office/powerpoint/2012/main">
        <p15:guide id="1" orient="horz" pos="2928">
          <p15:clr>
            <a:srgbClr val="A4A3A4"/>
          </p15:clr>
        </p15:guide>
        <p15:guide id="2" pos="2208">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5386"/>
    <a:srgbClr val="55BAB7"/>
    <a:srgbClr val="00385E"/>
    <a:srgbClr val="C4E3E1"/>
    <a:srgbClr val="C0D1E2"/>
    <a:srgbClr val="00837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779" autoAdjust="0"/>
    <p:restoredTop sz="94595" autoAdjust="0"/>
  </p:normalViewPr>
  <p:slideViewPr>
    <p:cSldViewPr snapToGrid="0" snapToObjects="1">
      <p:cViewPr varScale="1">
        <p:scale>
          <a:sx n="70" d="100"/>
          <a:sy n="70" d="100"/>
        </p:scale>
        <p:origin x="1416" y="72"/>
      </p:cViewPr>
      <p:guideLst>
        <p:guide orient="horz" pos="4032"/>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49" d="100"/>
        <a:sy n="149" d="100"/>
      </p:scale>
      <p:origin x="0" y="0"/>
    </p:cViewPr>
  </p:sorterViewPr>
  <p:notesViewPr>
    <p:cSldViewPr snapToGrid="0" snapToObjects="1">
      <p:cViewPr varScale="1">
        <p:scale>
          <a:sx n="78" d="100"/>
          <a:sy n="78" d="100"/>
        </p:scale>
        <p:origin x="-2034" y="-102"/>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heme" Target="theme/theme1.xml"/><Relationship Id="rId3" Type="http://schemas.openxmlformats.org/officeDocument/2006/relationships/slideMaster" Target="slideMasters/slide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handoutMaster" Target="handoutMasters/handoutMaster1.xml"/><Relationship Id="rId10" Type="http://schemas.openxmlformats.org/officeDocument/2006/relationships/slide" Target="slides/slide6.xml"/><Relationship Id="rId19" Type="http://schemas.openxmlformats.org/officeDocument/2006/relationships/tableStyles" Target="tableStyles.xml"/><Relationship Id="rId4" Type="http://schemas.openxmlformats.org/officeDocument/2006/relationships/slideMaster" Target="slideMasters/slideMaster2.xml"/><Relationship Id="rId9" Type="http://schemas.openxmlformats.org/officeDocument/2006/relationships/slide" Target="slides/slide5.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eaLnBrk="1" fontAlgn="auto" hangingPunct="1">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sz="quarter" idx="1"/>
          </p:nvPr>
        </p:nvSpPr>
        <p:spPr>
          <a:xfrm>
            <a:off x="3970338" y="0"/>
            <a:ext cx="3038475" cy="465138"/>
          </a:xfrm>
          <a:prstGeom prst="rect">
            <a:avLst/>
          </a:prstGeom>
        </p:spPr>
        <p:txBody>
          <a:bodyPr vert="horz" lIns="91440" tIns="45720" rIns="91440" bIns="45720" rtlCol="0"/>
          <a:lstStyle>
            <a:lvl1pPr algn="r" eaLnBrk="1" fontAlgn="auto" hangingPunct="1">
              <a:spcBef>
                <a:spcPts val="0"/>
              </a:spcBef>
              <a:spcAft>
                <a:spcPts val="0"/>
              </a:spcAft>
              <a:defRPr sz="1200">
                <a:latin typeface="+mn-lt"/>
                <a:cs typeface="+mn-cs"/>
              </a:defRPr>
            </a:lvl1pPr>
          </a:lstStyle>
          <a:p>
            <a:pPr>
              <a:defRPr/>
            </a:pPr>
            <a:fld id="{3A93900B-E395-43E7-8304-29909643870B}" type="datetimeFigureOut">
              <a:rPr lang="en-US"/>
              <a:pPr>
                <a:defRPr/>
              </a:pPr>
              <a:t>4/21/2021</a:t>
            </a:fld>
            <a:endParaRPr lang="en-US"/>
          </a:p>
        </p:txBody>
      </p:sp>
      <p:sp>
        <p:nvSpPr>
          <p:cNvPr id="4" name="Footer Placeholder 3"/>
          <p:cNvSpPr>
            <a:spLocks noGrp="1"/>
          </p:cNvSpPr>
          <p:nvPr>
            <p:ph type="ftr" sz="quarter" idx="2"/>
          </p:nvPr>
        </p:nvSpPr>
        <p:spPr>
          <a:xfrm>
            <a:off x="0" y="8829675"/>
            <a:ext cx="3038475" cy="465138"/>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cs typeface="+mn-cs"/>
              </a:defRPr>
            </a:lvl1pPr>
          </a:lstStyle>
          <a:p>
            <a:pPr>
              <a:defRPr/>
            </a:pPr>
            <a:endParaRPr lang="en-US"/>
          </a:p>
        </p:txBody>
      </p:sp>
      <p:sp>
        <p:nvSpPr>
          <p:cNvPr id="5" name="Slide Number Placeholder 4"/>
          <p:cNvSpPr>
            <a:spLocks noGrp="1"/>
          </p:cNvSpPr>
          <p:nvPr>
            <p:ph type="sldNum" sz="quarter" idx="3"/>
          </p:nvPr>
        </p:nvSpPr>
        <p:spPr>
          <a:xfrm>
            <a:off x="3970338" y="8829675"/>
            <a:ext cx="3038475" cy="465138"/>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Calibri" panose="020F0502020204030204" pitchFamily="34" charset="0"/>
              </a:defRPr>
            </a:lvl1pPr>
          </a:lstStyle>
          <a:p>
            <a:pPr>
              <a:defRPr/>
            </a:pPr>
            <a:fld id="{B99E6681-5ED2-4276-ADE9-96EBF7D37320}" type="slidenum">
              <a:rPr lang="en-US" altLang="en-US"/>
              <a:pPr>
                <a:defRPr/>
              </a:pPr>
              <a:t>‹#›</a:t>
            </a:fld>
            <a:endParaRPr lang="en-US" altLang="en-US"/>
          </a:p>
        </p:txBody>
      </p:sp>
    </p:spTree>
    <p:extLst>
      <p:ext uri="{BB962C8B-B14F-4D97-AF65-F5344CB8AC3E}">
        <p14:creationId xmlns:p14="http://schemas.microsoft.com/office/powerpoint/2010/main" val="114126856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eaLnBrk="1" fontAlgn="auto" hangingPunct="1">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970338" y="0"/>
            <a:ext cx="3038475" cy="465138"/>
          </a:xfrm>
          <a:prstGeom prst="rect">
            <a:avLst/>
          </a:prstGeom>
        </p:spPr>
        <p:txBody>
          <a:bodyPr vert="horz" lIns="91440" tIns="45720" rIns="91440" bIns="45720" rtlCol="0"/>
          <a:lstStyle>
            <a:lvl1pPr algn="r" eaLnBrk="1" fontAlgn="auto" hangingPunct="1">
              <a:spcBef>
                <a:spcPts val="0"/>
              </a:spcBef>
              <a:spcAft>
                <a:spcPts val="0"/>
              </a:spcAft>
              <a:defRPr sz="1200">
                <a:latin typeface="+mn-lt"/>
                <a:cs typeface="+mn-cs"/>
              </a:defRPr>
            </a:lvl1pPr>
          </a:lstStyle>
          <a:p>
            <a:pPr>
              <a:defRPr/>
            </a:pPr>
            <a:fld id="{916DEC4A-A848-423D-B6D0-8A125B2D4CA1}" type="datetimeFigureOut">
              <a:rPr lang="en-US"/>
              <a:pPr>
                <a:defRPr/>
              </a:pPr>
              <a:t>4/21/2021</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701675" y="4416425"/>
            <a:ext cx="5607050" cy="4183063"/>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829675"/>
            <a:ext cx="3038475" cy="465138"/>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970338" y="8829675"/>
            <a:ext cx="3038475" cy="465138"/>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Calibri" panose="020F0502020204030204" pitchFamily="34" charset="0"/>
              </a:defRPr>
            </a:lvl1pPr>
          </a:lstStyle>
          <a:p>
            <a:pPr>
              <a:defRPr/>
            </a:pPr>
            <a:fld id="{BB56BE11-F7D4-4A51-97C7-9E59A26F3BF6}" type="slidenum">
              <a:rPr lang="en-US" altLang="en-US"/>
              <a:pPr>
                <a:defRPr/>
              </a:pPr>
              <a:t>‹#›</a:t>
            </a:fld>
            <a:endParaRPr lang="en-US" altLang="en-US"/>
          </a:p>
        </p:txBody>
      </p:sp>
    </p:spTree>
    <p:extLst>
      <p:ext uri="{BB962C8B-B14F-4D97-AF65-F5344CB8AC3E}">
        <p14:creationId xmlns:p14="http://schemas.microsoft.com/office/powerpoint/2010/main" val="270742532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819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DEEEA60B-7622-4EC2-8DF7-099F1D6081DA}" type="slidenum">
              <a:rPr lang="en-US" altLang="en-US" smtClean="0">
                <a:latin typeface="Calibri" panose="020F0502020204030204" pitchFamily="34" charset="0"/>
              </a:rPr>
              <a:pPr/>
              <a:t>1</a:t>
            </a:fld>
            <a:endParaRPr lang="en-US" altLang="en-US" smtClean="0">
              <a:latin typeface="Calibri" panose="020F0502020204030204" pitchFamily="34" charset="0"/>
            </a:endParaRPr>
          </a:p>
        </p:txBody>
      </p:sp>
    </p:spTree>
    <p:extLst>
      <p:ext uri="{BB962C8B-B14F-4D97-AF65-F5344CB8AC3E}">
        <p14:creationId xmlns:p14="http://schemas.microsoft.com/office/powerpoint/2010/main" val="13122816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p>
        </p:txBody>
      </p:sp>
      <p:sp>
        <p:nvSpPr>
          <p:cNvPr id="102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B4AE44D9-16B7-444D-AA66-52C3E69C02E8}" type="slidenum">
              <a:rPr lang="en-US" altLang="en-US" smtClean="0">
                <a:latin typeface="Calibri" panose="020F0502020204030204" pitchFamily="34" charset="0"/>
              </a:rPr>
              <a:pPr/>
              <a:t>2</a:t>
            </a:fld>
            <a:endParaRPr lang="en-US" altLang="en-US" smtClean="0">
              <a:latin typeface="Calibri" panose="020F0502020204030204" pitchFamily="34" charset="0"/>
            </a:endParaRPr>
          </a:p>
        </p:txBody>
      </p:sp>
    </p:spTree>
    <p:extLst>
      <p:ext uri="{BB962C8B-B14F-4D97-AF65-F5344CB8AC3E}">
        <p14:creationId xmlns:p14="http://schemas.microsoft.com/office/powerpoint/2010/main" val="148502577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p>
        </p:txBody>
      </p:sp>
      <p:sp>
        <p:nvSpPr>
          <p:cNvPr id="102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B4AE44D9-16B7-444D-AA66-52C3E69C02E8}" type="slidenum">
              <a:rPr lang="en-US" altLang="en-US" smtClean="0">
                <a:latin typeface="Calibri" panose="020F0502020204030204" pitchFamily="34" charset="0"/>
              </a:rPr>
              <a:pPr/>
              <a:t>3</a:t>
            </a:fld>
            <a:endParaRPr lang="en-US" altLang="en-US" smtClean="0">
              <a:latin typeface="Calibri" panose="020F0502020204030204" pitchFamily="34" charset="0"/>
            </a:endParaRPr>
          </a:p>
        </p:txBody>
      </p:sp>
    </p:spTree>
    <p:extLst>
      <p:ext uri="{BB962C8B-B14F-4D97-AF65-F5344CB8AC3E}">
        <p14:creationId xmlns:p14="http://schemas.microsoft.com/office/powerpoint/2010/main" val="370911863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solidFill>
                  <a:prstClr val="black"/>
                </a:solidFill>
              </a:rPr>
              <a:pPr/>
              <a:t>9</a:t>
            </a:fld>
            <a:endParaRPr lang="en-US">
              <a:solidFill>
                <a:prstClr val="black"/>
              </a:solidFill>
            </a:endParaRPr>
          </a:p>
        </p:txBody>
      </p:sp>
    </p:spTree>
    <p:extLst>
      <p:ext uri="{BB962C8B-B14F-4D97-AF65-F5344CB8AC3E}">
        <p14:creationId xmlns:p14="http://schemas.microsoft.com/office/powerpoint/2010/main" val="197341819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Cover Page">
    <p:spTree>
      <p:nvGrpSpPr>
        <p:cNvPr id="1" name=""/>
        <p:cNvGrpSpPr/>
        <p:nvPr/>
      </p:nvGrpSpPr>
      <p:grpSpPr>
        <a:xfrm>
          <a:off x="0" y="0"/>
          <a:ext cx="0" cy="0"/>
          <a:chOff x="0" y="0"/>
          <a:chExt cx="0" cy="0"/>
        </a:xfrm>
      </p:grpSpPr>
      <p:sp>
        <p:nvSpPr>
          <p:cNvPr id="2" name="Footer Placeholder 4"/>
          <p:cNvSpPr>
            <a:spLocks noGrp="1"/>
          </p:cNvSpPr>
          <p:nvPr>
            <p:ph type="ftr" sz="quarter" idx="10"/>
          </p:nvPr>
        </p:nvSpPr>
        <p:spPr>
          <a:xfrm>
            <a:off x="3124200" y="6194425"/>
            <a:ext cx="2895600" cy="200025"/>
          </a:xfrm>
        </p:spPr>
        <p:txBody>
          <a:bodyPr/>
          <a:lstStyle>
            <a:lvl1pPr algn="ctr">
              <a:defRPr sz="1200">
                <a:solidFill>
                  <a:schemeClr val="tx1">
                    <a:tint val="75000"/>
                  </a:schemeClr>
                </a:solidFill>
              </a:defRPr>
            </a:lvl1pPr>
          </a:lstStyle>
          <a:p>
            <a:pPr>
              <a:defRPr/>
            </a:pPr>
            <a:r>
              <a:rPr lang="en-US"/>
              <a:t>Hello I'm a slide</a:t>
            </a:r>
            <a:endParaRPr lang="en-US" dirty="0"/>
          </a:p>
        </p:txBody>
      </p:sp>
    </p:spTree>
    <p:extLst>
      <p:ext uri="{BB962C8B-B14F-4D97-AF65-F5344CB8AC3E}">
        <p14:creationId xmlns:p14="http://schemas.microsoft.com/office/powerpoint/2010/main" val="36670912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1_Cover Page">
    <p:spTree>
      <p:nvGrpSpPr>
        <p:cNvPr id="1" name=""/>
        <p:cNvGrpSpPr/>
        <p:nvPr/>
      </p:nvGrpSpPr>
      <p:grpSpPr>
        <a:xfrm>
          <a:off x="0" y="0"/>
          <a:ext cx="0" cy="0"/>
          <a:chOff x="0" y="0"/>
          <a:chExt cx="0" cy="0"/>
        </a:xfrm>
      </p:grpSpPr>
      <p:sp>
        <p:nvSpPr>
          <p:cNvPr id="2" name="Slide Number Placeholder 6"/>
          <p:cNvSpPr txBox="1">
            <a:spLocks/>
          </p:cNvSpPr>
          <p:nvPr userDrawn="1"/>
        </p:nvSpPr>
        <p:spPr>
          <a:xfrm>
            <a:off x="6705600" y="6069013"/>
            <a:ext cx="2133600" cy="365125"/>
          </a:xfrm>
          <a:prstGeom prst="rect">
            <a:avLst/>
          </a:prstGeom>
        </p:spPr>
        <p:txBody>
          <a:bodyPr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eaLnBrk="1" hangingPunct="1">
              <a:defRPr/>
            </a:pPr>
            <a:fld id="{94754E99-A0E5-4899-94D8-C73D0E406896}" type="slidenum">
              <a:rPr lang="en-US" altLang="en-US" sz="1200" smtClean="0"/>
              <a:pPr algn="r" eaLnBrk="1" hangingPunct="1">
                <a:defRPr/>
              </a:pPr>
              <a:t>‹#›</a:t>
            </a:fld>
            <a:endParaRPr lang="en-US" altLang="en-US" sz="1200" smtClean="0"/>
          </a:p>
        </p:txBody>
      </p:sp>
      <p:sp>
        <p:nvSpPr>
          <p:cNvPr id="3" name="Footer Placeholder 4"/>
          <p:cNvSpPr>
            <a:spLocks noGrp="1"/>
          </p:cNvSpPr>
          <p:nvPr>
            <p:ph type="ftr" sz="quarter" idx="10"/>
          </p:nvPr>
        </p:nvSpPr>
        <p:spPr>
          <a:xfrm>
            <a:off x="3124200" y="6194425"/>
            <a:ext cx="2895600" cy="200025"/>
          </a:xfrm>
        </p:spPr>
        <p:txBody>
          <a:bodyPr/>
          <a:lstStyle>
            <a:lvl1pPr algn="ctr">
              <a:defRPr sz="1200">
                <a:solidFill>
                  <a:schemeClr val="tx1">
                    <a:tint val="75000"/>
                  </a:schemeClr>
                </a:solidFill>
              </a:defRPr>
            </a:lvl1pPr>
          </a:lstStyle>
          <a:p>
            <a:pPr>
              <a:defRPr/>
            </a:pPr>
            <a:r>
              <a:rPr lang="en-US"/>
              <a:t>Hello I'm a slide</a:t>
            </a:r>
            <a:endParaRPr lang="en-US" dirty="0"/>
          </a:p>
        </p:txBody>
      </p:sp>
    </p:spTree>
    <p:extLst>
      <p:ext uri="{BB962C8B-B14F-4D97-AF65-F5344CB8AC3E}">
        <p14:creationId xmlns:p14="http://schemas.microsoft.com/office/powerpoint/2010/main" val="18754921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Title Only">
    <p:spTree>
      <p:nvGrpSpPr>
        <p:cNvPr id="1" name=""/>
        <p:cNvGrpSpPr/>
        <p:nvPr/>
      </p:nvGrpSpPr>
      <p:grpSpPr>
        <a:xfrm>
          <a:off x="0" y="0"/>
          <a:ext cx="0" cy="0"/>
          <a:chOff x="0" y="0"/>
          <a:chExt cx="0" cy="0"/>
        </a:xfrm>
      </p:grpSpPr>
      <p:cxnSp>
        <p:nvCxnSpPr>
          <p:cNvPr id="3" name="Straight Connector 2"/>
          <p:cNvCxnSpPr/>
          <p:nvPr userDrawn="1"/>
        </p:nvCxnSpPr>
        <p:spPr>
          <a:xfrm>
            <a:off x="247650" y="641350"/>
            <a:ext cx="8648700" cy="0"/>
          </a:xfrm>
          <a:prstGeom prst="line">
            <a:avLst/>
          </a:prstGeom>
          <a:ln w="15875">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4" name="Slide Number Placeholder 6"/>
          <p:cNvSpPr txBox="1">
            <a:spLocks/>
          </p:cNvSpPr>
          <p:nvPr userDrawn="1"/>
        </p:nvSpPr>
        <p:spPr>
          <a:xfrm>
            <a:off x="6705600" y="6202363"/>
            <a:ext cx="2133600" cy="182562"/>
          </a:xfrm>
          <a:prstGeom prst="rect">
            <a:avLst/>
          </a:prstGeom>
        </p:spPr>
        <p:txBody>
          <a:bodyPr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eaLnBrk="1" hangingPunct="1">
              <a:defRPr/>
            </a:pPr>
            <a:fld id="{F7754F16-BD6A-4448-A728-D47AE01157D9}" type="slidenum">
              <a:rPr lang="en-US" altLang="en-US" sz="1200" smtClean="0"/>
              <a:pPr algn="r" eaLnBrk="1" hangingPunct="1">
                <a:defRPr/>
              </a:pPr>
              <a:t>‹#›</a:t>
            </a:fld>
            <a:endParaRPr lang="en-US" altLang="en-US" sz="1200" smtClean="0"/>
          </a:p>
        </p:txBody>
      </p:sp>
      <p:sp>
        <p:nvSpPr>
          <p:cNvPr id="11" name="Title Placeholder 1"/>
          <p:cNvSpPr>
            <a:spLocks noGrp="1"/>
          </p:cNvSpPr>
          <p:nvPr>
            <p:ph type="title"/>
          </p:nvPr>
        </p:nvSpPr>
        <p:spPr>
          <a:xfrm>
            <a:off x="379663" y="179143"/>
            <a:ext cx="8458200" cy="461665"/>
          </a:xfrm>
          <a:prstGeom prst="rect">
            <a:avLst/>
          </a:prstGeom>
        </p:spPr>
        <p:txBody>
          <a:bodyPr vert="horz" lIns="91440" tIns="45720" rIns="91440" bIns="45720" rtlCol="0" anchor="ctr">
            <a:noAutofit/>
          </a:bodyPr>
          <a:lstStyle>
            <a:lvl1pPr algn="l">
              <a:defRPr sz="2400" b="1"/>
            </a:lvl1pPr>
          </a:lstStyle>
          <a:p>
            <a:r>
              <a:rPr lang="en-US" dirty="0" smtClean="0"/>
              <a:t>Click to edit Master title style</a:t>
            </a:r>
            <a:endParaRPr lang="en-US" dirty="0"/>
          </a:p>
        </p:txBody>
      </p:sp>
      <p:sp>
        <p:nvSpPr>
          <p:cNvPr id="5" name="Footer Placeholder 4"/>
          <p:cNvSpPr>
            <a:spLocks noGrp="1"/>
          </p:cNvSpPr>
          <p:nvPr>
            <p:ph type="ftr" sz="quarter" idx="10"/>
          </p:nvPr>
        </p:nvSpPr>
        <p:spPr>
          <a:xfrm>
            <a:off x="3124200" y="6194425"/>
            <a:ext cx="2895600" cy="200025"/>
          </a:xfrm>
        </p:spPr>
        <p:txBody>
          <a:bodyPr/>
          <a:lstStyle>
            <a:lvl1pPr algn="ctr">
              <a:defRPr sz="1200">
                <a:solidFill>
                  <a:schemeClr val="tx1">
                    <a:tint val="75000"/>
                  </a:schemeClr>
                </a:solidFill>
              </a:defRPr>
            </a:lvl1pPr>
          </a:lstStyle>
          <a:p>
            <a:pPr>
              <a:defRPr/>
            </a:pPr>
            <a:r>
              <a:rPr lang="en-US"/>
              <a:t>Hello I'm a slide</a:t>
            </a:r>
            <a:endParaRPr lang="en-US" dirty="0"/>
          </a:p>
        </p:txBody>
      </p:sp>
    </p:spTree>
    <p:extLst>
      <p:ext uri="{BB962C8B-B14F-4D97-AF65-F5344CB8AC3E}">
        <p14:creationId xmlns:p14="http://schemas.microsoft.com/office/powerpoint/2010/main" val="41143929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7"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066134053"/>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a:prstGeom prst="rect">
            <a:avLst/>
          </a:prstGeom>
        </p:spPr>
        <p:txBody>
          <a:bodyPr/>
          <a:lstStyle>
            <a:lvl1pPr algn="l">
              <a:defRPr sz="2800" b="1">
                <a:solidFill>
                  <a:schemeClr val="accent1"/>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304800" y="1600201"/>
            <a:ext cx="8534400" cy="4319832"/>
          </a:xfrm>
          <a:prstGeom prst="rect">
            <a:avLst/>
          </a:prstGeo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eaLnBrk="1" fontAlgn="auto" hangingPunct="1">
              <a:spcBef>
                <a:spcPts val="0"/>
              </a:spcBef>
              <a:spcAft>
                <a:spcPts val="0"/>
              </a:spcAft>
            </a:pPr>
            <a:endParaRPr lang="en-US">
              <a:solidFill>
                <a:srgbClr val="FFFFFF"/>
              </a:solidFill>
            </a:endParaRP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solidFill>
                  <a:prstClr val="black">
                    <a:tint val="75000"/>
                  </a:prstClr>
                </a:solidFill>
              </a:rPr>
              <a:pPr/>
              <a:t>‹#›</a:t>
            </a:fld>
            <a:endParaRPr lang="en-US">
              <a:solidFill>
                <a:prstClr val="black">
                  <a:tint val="75000"/>
                </a:prstClr>
              </a:solidFill>
            </a:endParaRPr>
          </a:p>
        </p:txBody>
      </p:sp>
      <p:sp>
        <p:nvSpPr>
          <p:cNvPr id="10" name="Footer Placeholder 4"/>
          <p:cNvSpPr txBox="1">
            <a:spLocks/>
          </p:cNvSpPr>
          <p:nvPr userDrawn="1"/>
        </p:nvSpPr>
        <p:spPr>
          <a:xfrm>
            <a:off x="7391400" y="6553200"/>
            <a:ext cx="1219200" cy="220663"/>
          </a:xfrm>
          <a:prstGeom prst="rect">
            <a:avLst/>
          </a:prstGeom>
        </p:spPr>
        <p:txBody>
          <a:bodyPr/>
          <a:lstStyle>
            <a:defPPr>
              <a:defRPr lang="en-US"/>
            </a:defPPr>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fontAlgn="auto">
              <a:spcBef>
                <a:spcPts val="0"/>
              </a:spcBef>
              <a:spcAft>
                <a:spcPts val="0"/>
              </a:spcAft>
            </a:pPr>
            <a:r>
              <a:rPr lang="en-US" sz="1000" dirty="0" smtClean="0">
                <a:solidFill>
                  <a:prstClr val="black"/>
                </a:solidFill>
              </a:rPr>
              <a:t>April 2021</a:t>
            </a:r>
            <a:endParaRPr lang="en-US" sz="1000" dirty="0">
              <a:solidFill>
                <a:prstClr val="black"/>
              </a:solidFill>
            </a:endParaRPr>
          </a:p>
        </p:txBody>
      </p:sp>
    </p:spTree>
    <p:extLst>
      <p:ext uri="{BB962C8B-B14F-4D97-AF65-F5344CB8AC3E}">
        <p14:creationId xmlns:p14="http://schemas.microsoft.com/office/powerpoint/2010/main" val="3549656340"/>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png"/><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9" name="Rectangle 8"/>
          <p:cNvSpPr/>
          <p:nvPr userDrawn="1"/>
        </p:nvSpPr>
        <p:spPr>
          <a:xfrm>
            <a:off x="0" y="-168275"/>
            <a:ext cx="9144000" cy="7216775"/>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endParaRPr lang="en-US" dirty="0"/>
          </a:p>
        </p:txBody>
      </p:sp>
      <p:pic>
        <p:nvPicPr>
          <p:cNvPr id="12" name="Picture 11"/>
          <p:cNvPicPr>
            <a:picLocks/>
          </p:cNvPicPr>
          <p:nvPr userDrawn="1"/>
        </p:nvPicPr>
        <p:blipFill rotWithShape="1">
          <a:blip r:embed="rId5">
            <a:extLst/>
          </a:blip>
          <a:srcRect t="-1" b="46868"/>
          <a:stretch/>
        </p:blipFill>
        <p:spPr>
          <a:xfrm>
            <a:off x="214884" y="0"/>
            <a:ext cx="8714232" cy="6858000"/>
          </a:xfrm>
          <a:prstGeom prst="rect">
            <a:avLst/>
          </a:prstGeom>
          <a:effectLst>
            <a:reflection stA="58000" endPos="1000" dir="5400000" sy="-100000" algn="bl" rotWithShape="0"/>
          </a:effectLst>
        </p:spPr>
      </p:pic>
      <p:sp>
        <p:nvSpPr>
          <p:cNvPr id="4" name="Date Placeholder 3"/>
          <p:cNvSpPr>
            <a:spLocks noGrp="1"/>
          </p:cNvSpPr>
          <p:nvPr>
            <p:ph type="dt" sz="half" idx="2"/>
          </p:nvPr>
        </p:nvSpPr>
        <p:spPr>
          <a:xfrm>
            <a:off x="457200" y="5975350"/>
            <a:ext cx="2133600" cy="365125"/>
          </a:xfrm>
          <a:prstGeom prst="rect">
            <a:avLst/>
          </a:prstGeom>
        </p:spPr>
        <p:txBody>
          <a:bodyPr vert="horz" lIns="91440" tIns="45720" rIns="91440" bIns="45720" rtlCol="0" anchor="ctr"/>
          <a:lstStyle>
            <a:lvl1pPr algn="l" eaLnBrk="1" fontAlgn="auto" hangingPunct="1">
              <a:spcBef>
                <a:spcPts val="0"/>
              </a:spcBef>
              <a:spcAft>
                <a:spcPts val="0"/>
              </a:spcAft>
              <a:defRPr sz="1200">
                <a:solidFill>
                  <a:schemeClr val="tx1">
                    <a:tint val="75000"/>
                  </a:schemeClr>
                </a:solidFill>
                <a:latin typeface="+mn-lt"/>
                <a:cs typeface="+mn-cs"/>
              </a:defRPr>
            </a:lvl1pPr>
          </a:lstStyle>
          <a:p>
            <a:pPr>
              <a:defRPr/>
            </a:pPr>
            <a:endParaRPr lang="en-US"/>
          </a:p>
        </p:txBody>
      </p:sp>
      <p:sp>
        <p:nvSpPr>
          <p:cNvPr id="5" name="Footer Placeholder 4"/>
          <p:cNvSpPr>
            <a:spLocks noGrp="1"/>
          </p:cNvSpPr>
          <p:nvPr>
            <p:ph type="ftr" sz="quarter" idx="3"/>
          </p:nvPr>
        </p:nvSpPr>
        <p:spPr>
          <a:xfrm>
            <a:off x="3124200" y="5975350"/>
            <a:ext cx="28956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cs typeface="+mn-cs"/>
              </a:defRPr>
            </a:lvl1pPr>
          </a:lstStyle>
          <a:p>
            <a:pPr>
              <a:defRPr/>
            </a:pPr>
            <a:r>
              <a:rPr lang="en-US"/>
              <a:t>Hello I'm a slide</a:t>
            </a:r>
            <a:endParaRPr lang="en-US" dirty="0"/>
          </a:p>
        </p:txBody>
      </p:sp>
      <p:sp>
        <p:nvSpPr>
          <p:cNvPr id="6" name="Slide Number Placeholder 5"/>
          <p:cNvSpPr>
            <a:spLocks noGrp="1"/>
          </p:cNvSpPr>
          <p:nvPr>
            <p:ph type="sldNum" sz="quarter" idx="4"/>
          </p:nvPr>
        </p:nvSpPr>
        <p:spPr>
          <a:xfrm>
            <a:off x="6553200" y="5975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defRPr>
            </a:lvl1pPr>
          </a:lstStyle>
          <a:p>
            <a:pPr>
              <a:defRPr/>
            </a:pPr>
            <a:fld id="{B58EF099-2B0E-49FB-A308-8F2246FAE503}"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94274" r:id="rId1"/>
    <p:sldLayoutId id="2147494275" r:id="rId2"/>
    <p:sldLayoutId id="2147494276" r:id="rId3"/>
  </p:sldLayoutIdLst>
  <p:timing>
    <p:tnLst>
      <p:par>
        <p:cTn id="1" dur="indefinite" restart="never" nodeType="tmRoot"/>
      </p:par>
    </p:tnLst>
  </p:timing>
  <p:hf sldNum="0" hdr="0" ftr="0" dt="0"/>
  <p:txStyles>
    <p:title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Arial" charset="0"/>
        </a:defRPr>
      </a:lvl2pPr>
      <a:lvl3pPr algn="ctr" defTabSz="457200" rtl="0" eaLnBrk="0" fontAlgn="base" hangingPunct="0">
        <a:spcBef>
          <a:spcPct val="0"/>
        </a:spcBef>
        <a:spcAft>
          <a:spcPct val="0"/>
        </a:spcAft>
        <a:defRPr sz="4400">
          <a:solidFill>
            <a:schemeClr val="tx1"/>
          </a:solidFill>
          <a:latin typeface="Arial" charset="0"/>
        </a:defRPr>
      </a:lvl3pPr>
      <a:lvl4pPr algn="ctr" defTabSz="457200" rtl="0" eaLnBrk="0" fontAlgn="base" hangingPunct="0">
        <a:spcBef>
          <a:spcPct val="0"/>
        </a:spcBef>
        <a:spcAft>
          <a:spcPct val="0"/>
        </a:spcAft>
        <a:defRPr sz="4400">
          <a:solidFill>
            <a:schemeClr val="tx1"/>
          </a:solidFill>
          <a:latin typeface="Arial" charset="0"/>
        </a:defRPr>
      </a:lvl4pPr>
      <a:lvl5pPr algn="ctr" defTabSz="457200" rtl="0" eaLnBrk="0" fontAlgn="base" hangingPunct="0">
        <a:spcBef>
          <a:spcPct val="0"/>
        </a:spcBef>
        <a:spcAft>
          <a:spcPct val="0"/>
        </a:spcAft>
        <a:defRPr sz="4400">
          <a:solidFill>
            <a:schemeClr val="tx1"/>
          </a:solidFill>
          <a:latin typeface="Arial" charset="0"/>
        </a:defRPr>
      </a:lvl5pPr>
      <a:lvl6pPr marL="457200" algn="ctr" defTabSz="457200" rtl="0" fontAlgn="base">
        <a:spcBef>
          <a:spcPct val="0"/>
        </a:spcBef>
        <a:spcAft>
          <a:spcPct val="0"/>
        </a:spcAft>
        <a:defRPr sz="4400">
          <a:solidFill>
            <a:schemeClr val="tx1"/>
          </a:solidFill>
          <a:latin typeface="Arial" charset="0"/>
        </a:defRPr>
      </a:lvl6pPr>
      <a:lvl7pPr marL="914400" algn="ctr" defTabSz="457200" rtl="0" fontAlgn="base">
        <a:spcBef>
          <a:spcPct val="0"/>
        </a:spcBef>
        <a:spcAft>
          <a:spcPct val="0"/>
        </a:spcAft>
        <a:defRPr sz="4400">
          <a:solidFill>
            <a:schemeClr val="tx1"/>
          </a:solidFill>
          <a:latin typeface="Arial" charset="0"/>
        </a:defRPr>
      </a:lvl7pPr>
      <a:lvl8pPr marL="1371600" algn="ctr" defTabSz="457200" rtl="0" fontAlgn="base">
        <a:spcBef>
          <a:spcPct val="0"/>
        </a:spcBef>
        <a:spcAft>
          <a:spcPct val="0"/>
        </a:spcAft>
        <a:defRPr sz="4400">
          <a:solidFill>
            <a:schemeClr val="tx1"/>
          </a:solidFill>
          <a:latin typeface="Arial" charset="0"/>
        </a:defRPr>
      </a:lvl8pPr>
      <a:lvl9pPr marL="1828800" algn="ctr" defTabSz="457200" rtl="0" fontAlgn="base">
        <a:spcBef>
          <a:spcPct val="0"/>
        </a:spcBef>
        <a:spcAft>
          <a:spcPct val="0"/>
        </a:spcAft>
        <a:defRPr sz="4400">
          <a:solidFill>
            <a:schemeClr val="tx1"/>
          </a:solidFill>
          <a:latin typeface="Arial" charset="0"/>
        </a:defRPr>
      </a:lvl9pPr>
    </p:titleStyle>
    <p:body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eaLnBrk="1" fontAlgn="auto" hangingPunct="1">
              <a:spcBef>
                <a:spcPts val="0"/>
              </a:spcBef>
              <a:spcAft>
                <a:spcPts val="0"/>
              </a:spcAft>
            </a:pPr>
            <a:fld id="{1D93BD3E-1E9A-4970-A6F7-E7AC52762E0C}" type="slidenum">
              <a:rPr lang="en-US" smtClean="0">
                <a:solidFill>
                  <a:prstClr val="black">
                    <a:tint val="75000"/>
                  </a:prstClr>
                </a:solidFill>
                <a:latin typeface="Arial" panose="020B0604020202020204"/>
                <a:cs typeface="+mn-cs"/>
              </a:rPr>
              <a:pPr defTabSz="914400" eaLnBrk="1" fontAlgn="auto" hangingPunct="1">
                <a:spcBef>
                  <a:spcPts val="0"/>
                </a:spcBef>
                <a:spcAft>
                  <a:spcPts val="0"/>
                </a:spcAft>
              </a:pPr>
              <a:t>‹#›</a:t>
            </a:fld>
            <a:endParaRPr lang="en-US">
              <a:solidFill>
                <a:prstClr val="black">
                  <a:tint val="75000"/>
                </a:prstClr>
              </a:solidFill>
              <a:latin typeface="Arial" panose="020B0604020202020204"/>
              <a:cs typeface="+mn-cs"/>
            </a:endParaRPr>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defTabSz="914400" eaLnBrk="1" fontAlgn="auto" hangingPunct="1">
              <a:spcBef>
                <a:spcPts val="0"/>
              </a:spcBef>
              <a:spcAft>
                <a:spcPts val="0"/>
              </a:spcAft>
            </a:pPr>
            <a:r>
              <a:rPr lang="en-US" sz="1000" b="1" dirty="0" smtClean="0">
                <a:solidFill>
                  <a:srgbClr val="5B6770"/>
                </a:solidFill>
                <a:latin typeface="Arial" panose="020B0604020202020204"/>
                <a:cs typeface="+mn-cs"/>
              </a:rPr>
              <a:t>PUBLIC</a:t>
            </a:r>
            <a:endParaRPr lang="en-US" sz="1000" b="1" dirty="0">
              <a:solidFill>
                <a:srgbClr val="5B6770"/>
              </a:solidFill>
              <a:latin typeface="Arial" panose="020B0604020202020204"/>
              <a:cs typeface="+mn-cs"/>
            </a:endParaRPr>
          </a:p>
        </p:txBody>
      </p:sp>
    </p:spTree>
    <p:extLst>
      <p:ext uri="{BB962C8B-B14F-4D97-AF65-F5344CB8AC3E}">
        <p14:creationId xmlns:p14="http://schemas.microsoft.com/office/powerpoint/2010/main" val="3207128481"/>
      </p:ext>
    </p:extLst>
  </p:cSld>
  <p:clrMap bg1="lt1" tx1="dk1" bg2="lt2" tx2="dk2" accent1="accent1" accent2="accent2" accent3="accent3" accent4="accent4" accent5="accent5" accent6="accent6" hlink="hlink" folHlink="folHlink"/>
  <p:sldLayoutIdLst>
    <p:sldLayoutId id="2147494278" r:id="rId1"/>
    <p:sldLayoutId id="2147494279" r:id="rId2"/>
  </p:sldLayoutIdLst>
  <p:timing>
    <p:tnLst>
      <p:par>
        <p:cTn id="1" dur="indefinite" restart="never" nodeType="tmRoot"/>
      </p:par>
    </p:tnLst>
  </p:timing>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170" name="Group 13"/>
          <p:cNvGrpSpPr>
            <a:grpSpLocks/>
          </p:cNvGrpSpPr>
          <p:nvPr/>
        </p:nvGrpSpPr>
        <p:grpSpPr bwMode="auto">
          <a:xfrm>
            <a:off x="787400" y="2805113"/>
            <a:ext cx="7543800" cy="2863850"/>
            <a:chOff x="787400" y="1852613"/>
            <a:chExt cx="7543800" cy="2863316"/>
          </a:xfrm>
        </p:grpSpPr>
        <p:sp>
          <p:nvSpPr>
            <p:cNvPr id="7171" name="TextBox 9"/>
            <p:cNvSpPr txBox="1">
              <a:spLocks noChangeArrowheads="1"/>
            </p:cNvSpPr>
            <p:nvPr/>
          </p:nvSpPr>
          <p:spPr bwMode="auto">
            <a:xfrm>
              <a:off x="787400" y="2130425"/>
              <a:ext cx="7543800" cy="25855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n-US" sz="3200" b="1" dirty="0"/>
                <a:t>Item </a:t>
              </a:r>
              <a:r>
                <a:rPr lang="en-US" altLang="en-US" sz="3200" b="1" dirty="0" smtClean="0"/>
                <a:t>7: </a:t>
              </a:r>
              <a:r>
                <a:rPr lang="en-US" altLang="en-US" sz="3200" b="1" dirty="0"/>
                <a:t>PRS Report </a:t>
              </a:r>
            </a:p>
            <a:p>
              <a:pPr eaLnBrk="1" hangingPunct="1"/>
              <a:endParaRPr lang="en-US" altLang="en-US" b="1" dirty="0"/>
            </a:p>
            <a:p>
              <a:pPr eaLnBrk="1" hangingPunct="1"/>
              <a:r>
                <a:rPr lang="en-US" altLang="en-US" sz="2000" dirty="0" smtClean="0"/>
                <a:t>Martha Henson</a:t>
              </a:r>
              <a:endParaRPr lang="en-US" altLang="en-US" sz="2000" dirty="0"/>
            </a:p>
            <a:p>
              <a:pPr eaLnBrk="1" hangingPunct="1"/>
              <a:r>
                <a:rPr lang="en-US" altLang="en-US" sz="2000" dirty="0"/>
                <a:t>PRS </a:t>
              </a:r>
              <a:r>
                <a:rPr lang="en-US" altLang="en-US" sz="2000" dirty="0" smtClean="0"/>
                <a:t>Chair</a:t>
              </a:r>
              <a:endParaRPr lang="en-US" altLang="en-US" sz="2000" dirty="0"/>
            </a:p>
            <a:p>
              <a:pPr eaLnBrk="1" hangingPunct="1"/>
              <a:r>
                <a:rPr lang="en-US" altLang="en-US" dirty="0"/>
                <a:t> </a:t>
              </a:r>
            </a:p>
            <a:p>
              <a:pPr eaLnBrk="1" hangingPunct="1"/>
              <a:r>
                <a:rPr lang="en-US" altLang="en-US" dirty="0"/>
                <a:t>Technical Advisory Committee (TAC) Meeting</a:t>
              </a:r>
            </a:p>
            <a:p>
              <a:pPr eaLnBrk="1" hangingPunct="1"/>
              <a:r>
                <a:rPr lang="en-US" altLang="en-US" dirty="0"/>
                <a:t>ERCOT Public</a:t>
              </a:r>
            </a:p>
            <a:p>
              <a:pPr eaLnBrk="1" hangingPunct="1"/>
              <a:r>
                <a:rPr lang="en-US" altLang="en-US" dirty="0" smtClean="0"/>
                <a:t>April 28, 2021</a:t>
              </a:r>
              <a:endParaRPr lang="en-US" altLang="en-US" dirty="0"/>
            </a:p>
          </p:txBody>
        </p:sp>
        <p:cxnSp>
          <p:nvCxnSpPr>
            <p:cNvPr id="13" name="Straight Connector 12"/>
            <p:cNvCxnSpPr/>
            <p:nvPr/>
          </p:nvCxnSpPr>
          <p:spPr>
            <a:xfrm flipV="1">
              <a:off x="787400" y="1852613"/>
              <a:ext cx="6286500" cy="12698"/>
            </a:xfrm>
            <a:prstGeom prst="line">
              <a:avLst/>
            </a:prstGeom>
            <a:ln>
              <a:solidFill>
                <a:srgbClr val="00385E"/>
              </a:solidFill>
            </a:ln>
            <a:effectLst/>
          </p:spPr>
          <p:style>
            <a:lnRef idx="2">
              <a:schemeClr val="accent1"/>
            </a:lnRef>
            <a:fillRef idx="0">
              <a:schemeClr val="accent1"/>
            </a:fillRef>
            <a:effectRef idx="1">
              <a:schemeClr val="accent1"/>
            </a:effectRef>
            <a:fontRef idx="minor">
              <a:schemeClr val="tx1"/>
            </a:fontRef>
          </p:style>
        </p:cxnSp>
      </p:gr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379413" y="846067"/>
            <a:ext cx="8458200" cy="5543550"/>
          </a:xfrm>
          <a:prstGeom prst="rect">
            <a:avLst/>
          </a:prstGeom>
          <a:noFill/>
          <a:ln>
            <a:noFill/>
          </a:ln>
          <a:effectLst/>
          <a:extLst/>
        </p:spPr>
        <p:txBody>
          <a:bodyPr/>
          <a:lstStyle>
            <a:lvl1pPr marL="342900" indent="-342900" algn="l" rtl="0" fontAlgn="base">
              <a:spcBef>
                <a:spcPct val="20000"/>
              </a:spcBef>
              <a:spcAft>
                <a:spcPct val="0"/>
              </a:spcAft>
              <a:buChar char="•"/>
              <a:defRPr sz="2000" b="1">
                <a:solidFill>
                  <a:schemeClr val="tx1"/>
                </a:solidFill>
                <a:latin typeface="+mn-lt"/>
                <a:ea typeface="+mn-ea"/>
                <a:cs typeface="+mn-cs"/>
              </a:defRPr>
            </a:lvl1pPr>
            <a:lvl2pPr marL="742950" indent="-285750" algn="l" rtl="0" fontAlgn="base">
              <a:spcBef>
                <a:spcPct val="20000"/>
              </a:spcBef>
              <a:spcAft>
                <a:spcPct val="0"/>
              </a:spcAft>
              <a:buChar char="–"/>
              <a:defRPr sz="2000">
                <a:solidFill>
                  <a:schemeClr val="tx1"/>
                </a:solidFill>
                <a:latin typeface="+mn-lt"/>
              </a:defRPr>
            </a:lvl2pPr>
            <a:lvl3pPr marL="1143000" indent="-228600" algn="l" rtl="0" fontAlgn="base">
              <a:spcBef>
                <a:spcPct val="20000"/>
              </a:spcBef>
              <a:spcAft>
                <a:spcPct val="0"/>
              </a:spcAft>
              <a:buChar char="•"/>
              <a:defRPr>
                <a:solidFill>
                  <a:schemeClr val="tx1"/>
                </a:solidFill>
                <a:latin typeface="+mn-lt"/>
              </a:defRPr>
            </a:lvl3pPr>
            <a:lvl4pPr marL="1600200" indent="-228600" algn="l" rtl="0" fontAlgn="base">
              <a:spcBef>
                <a:spcPct val="20000"/>
              </a:spcBef>
              <a:spcAft>
                <a:spcPct val="0"/>
              </a:spcAft>
              <a:buChar char="–"/>
              <a:defRPr>
                <a:solidFill>
                  <a:schemeClr val="tx1"/>
                </a:solidFill>
                <a:latin typeface="+mn-lt"/>
              </a:defRPr>
            </a:lvl4pPr>
            <a:lvl5pPr marL="2057400" indent="-228600" algn="l" rtl="0" fontAlgn="base">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a:lstStyle>
          <a:p>
            <a:pPr marL="0" indent="0" eaLnBrk="1" hangingPunct="1">
              <a:spcBef>
                <a:spcPts val="0"/>
              </a:spcBef>
              <a:spcAft>
                <a:spcPts val="1200"/>
              </a:spcAft>
              <a:buFontTx/>
              <a:buNone/>
              <a:defRPr/>
            </a:pPr>
            <a:r>
              <a:rPr lang="en-US" dirty="0" smtClean="0"/>
              <a:t>Revision Requests Recommended for Approval by PRS – Unopposed and No Impact (Vote):</a:t>
            </a:r>
          </a:p>
          <a:p>
            <a:pPr lvl="0">
              <a:spcAft>
                <a:spcPts val="300"/>
              </a:spcAft>
            </a:pPr>
            <a:r>
              <a:rPr lang="en-US" b="0" dirty="0" smtClean="0"/>
              <a:t>NPRR979</a:t>
            </a:r>
            <a:r>
              <a:rPr lang="en-US" b="0" dirty="0"/>
              <a:t>, Incorporate State Estimator Standards and Telemetry Standards into Protocols [ERCOT</a:t>
            </a:r>
            <a:r>
              <a:rPr lang="en-US" b="0" dirty="0" smtClean="0"/>
              <a:t>]</a:t>
            </a:r>
          </a:p>
          <a:p>
            <a:pPr marL="0" lvl="0" indent="0">
              <a:buNone/>
            </a:pPr>
            <a:endParaRPr lang="en-US" sz="1600" i="1" dirty="0" smtClean="0"/>
          </a:p>
          <a:p>
            <a:pPr marL="0" lvl="0" indent="0">
              <a:buNone/>
            </a:pPr>
            <a:endParaRPr lang="en-US" sz="1600" i="1" dirty="0" smtClean="0"/>
          </a:p>
          <a:p>
            <a:pPr marL="0" indent="0">
              <a:buNone/>
            </a:pPr>
            <a:r>
              <a:rPr lang="en-US" dirty="0"/>
              <a:t>Revision Requests Recommended for Approval by PRS – Unopposed with Impacts (Vote):</a:t>
            </a:r>
          </a:p>
          <a:p>
            <a:pPr marL="0" lvl="0" indent="0">
              <a:buNone/>
            </a:pPr>
            <a:endParaRPr lang="en-US" sz="1600" i="1" dirty="0"/>
          </a:p>
          <a:p>
            <a:pPr lvl="0"/>
            <a:r>
              <a:rPr lang="en-US" b="0" dirty="0" smtClean="0"/>
              <a:t>NPRR1062</a:t>
            </a:r>
            <a:r>
              <a:rPr lang="en-US" b="0" dirty="0"/>
              <a:t>, Modify IDR Meter Requirement and Eliminate IDR Meter Requirement Report [ERCOT</a:t>
            </a:r>
            <a:r>
              <a:rPr lang="en-US" b="0" dirty="0" smtClean="0"/>
              <a:t>]</a:t>
            </a:r>
          </a:p>
          <a:p>
            <a:pPr lvl="1"/>
            <a:r>
              <a:rPr lang="en-US" dirty="0" smtClean="0"/>
              <a:t>IA</a:t>
            </a:r>
            <a:r>
              <a:rPr lang="en-US" dirty="0"/>
              <a:t>: Less than </a:t>
            </a:r>
            <a:r>
              <a:rPr lang="en-US" dirty="0" smtClean="0"/>
              <a:t>$10k </a:t>
            </a:r>
            <a:r>
              <a:rPr lang="en-US" dirty="0"/>
              <a:t>(O&amp;M)			Priority N/A; Rank N/A</a:t>
            </a:r>
          </a:p>
          <a:p>
            <a:pPr marL="0" lvl="0" indent="0">
              <a:buNone/>
            </a:pPr>
            <a:endParaRPr lang="en-US" sz="1600" i="1" dirty="0" smtClean="0"/>
          </a:p>
          <a:p>
            <a:pPr marL="0" lvl="0" indent="0">
              <a:buNone/>
            </a:pPr>
            <a:endParaRPr lang="en-US" sz="1600" i="1" dirty="0"/>
          </a:p>
          <a:p>
            <a:pPr marL="0" lvl="0" indent="0">
              <a:buNone/>
            </a:pPr>
            <a:endParaRPr lang="en-US" sz="1600" i="1" dirty="0" smtClean="0"/>
          </a:p>
          <a:p>
            <a:pPr marL="0" indent="0" eaLnBrk="1">
              <a:spcBef>
                <a:spcPts val="300"/>
              </a:spcBef>
              <a:spcAft>
                <a:spcPts val="300"/>
              </a:spcAft>
              <a:buNone/>
              <a:defRPr/>
            </a:pPr>
            <a:r>
              <a:rPr lang="en-US" sz="1600" i="1" dirty="0" smtClean="0"/>
              <a:t>(* </a:t>
            </a:r>
            <a:r>
              <a:rPr lang="en-US" sz="1600" i="1" dirty="0"/>
              <a:t>denotes no impact</a:t>
            </a:r>
            <a:r>
              <a:rPr lang="en-US" sz="1600" i="1" dirty="0" smtClean="0"/>
              <a:t>)</a:t>
            </a:r>
            <a:endParaRPr lang="en-US" dirty="0"/>
          </a:p>
        </p:txBody>
      </p:sp>
      <p:sp>
        <p:nvSpPr>
          <p:cNvPr id="9219" name="Title 8"/>
          <p:cNvSpPr>
            <a:spLocks noGrp="1"/>
          </p:cNvSpPr>
          <p:nvPr>
            <p:ph type="title"/>
          </p:nvPr>
        </p:nvSpPr>
        <p:spPr bwMode="auto">
          <a:xfrm>
            <a:off x="379413" y="179388"/>
            <a:ext cx="845820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eaLnBrk="1" hangingPunct="1"/>
            <a:r>
              <a:rPr lang="en-US" altLang="en-US" smtClean="0"/>
              <a:t>Summary of PRS Update</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379413" y="846067"/>
            <a:ext cx="8458200" cy="5543550"/>
          </a:xfrm>
          <a:prstGeom prst="rect">
            <a:avLst/>
          </a:prstGeom>
          <a:noFill/>
          <a:ln>
            <a:noFill/>
          </a:ln>
          <a:effectLst/>
          <a:extLst/>
        </p:spPr>
        <p:txBody>
          <a:bodyPr/>
          <a:lstStyle>
            <a:lvl1pPr marL="342900" indent="-342900" algn="l" rtl="0" fontAlgn="base">
              <a:spcBef>
                <a:spcPct val="20000"/>
              </a:spcBef>
              <a:spcAft>
                <a:spcPct val="0"/>
              </a:spcAft>
              <a:buChar char="•"/>
              <a:defRPr sz="2000" b="1">
                <a:solidFill>
                  <a:schemeClr val="tx1"/>
                </a:solidFill>
                <a:latin typeface="+mn-lt"/>
                <a:ea typeface="+mn-ea"/>
                <a:cs typeface="+mn-cs"/>
              </a:defRPr>
            </a:lvl1pPr>
            <a:lvl2pPr marL="742950" indent="-285750" algn="l" rtl="0" fontAlgn="base">
              <a:spcBef>
                <a:spcPct val="20000"/>
              </a:spcBef>
              <a:spcAft>
                <a:spcPct val="0"/>
              </a:spcAft>
              <a:buChar char="–"/>
              <a:defRPr sz="2000">
                <a:solidFill>
                  <a:schemeClr val="tx1"/>
                </a:solidFill>
                <a:latin typeface="+mn-lt"/>
              </a:defRPr>
            </a:lvl2pPr>
            <a:lvl3pPr marL="1143000" indent="-228600" algn="l" rtl="0" fontAlgn="base">
              <a:spcBef>
                <a:spcPct val="20000"/>
              </a:spcBef>
              <a:spcAft>
                <a:spcPct val="0"/>
              </a:spcAft>
              <a:buChar char="•"/>
              <a:defRPr>
                <a:solidFill>
                  <a:schemeClr val="tx1"/>
                </a:solidFill>
                <a:latin typeface="+mn-lt"/>
              </a:defRPr>
            </a:lvl3pPr>
            <a:lvl4pPr marL="1600200" indent="-228600" algn="l" rtl="0" fontAlgn="base">
              <a:spcBef>
                <a:spcPct val="20000"/>
              </a:spcBef>
              <a:spcAft>
                <a:spcPct val="0"/>
              </a:spcAft>
              <a:buChar char="–"/>
              <a:defRPr>
                <a:solidFill>
                  <a:schemeClr val="tx1"/>
                </a:solidFill>
                <a:latin typeface="+mn-lt"/>
              </a:defRPr>
            </a:lvl4pPr>
            <a:lvl5pPr marL="2057400" indent="-228600" algn="l" rtl="0" fontAlgn="base">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a:lstStyle>
          <a:p>
            <a:pPr marL="0" indent="0" eaLnBrk="1" hangingPunct="1">
              <a:spcBef>
                <a:spcPts val="0"/>
              </a:spcBef>
              <a:spcAft>
                <a:spcPts val="1200"/>
              </a:spcAft>
              <a:buFontTx/>
              <a:buNone/>
              <a:defRPr/>
            </a:pPr>
            <a:r>
              <a:rPr lang="en-US" dirty="0" smtClean="0"/>
              <a:t>Revision </a:t>
            </a:r>
            <a:r>
              <a:rPr lang="en-US" dirty="0"/>
              <a:t>Requests Recommended for Approval by PRS – Unopposed </a:t>
            </a:r>
            <a:r>
              <a:rPr lang="en-US" dirty="0" smtClean="0"/>
              <a:t>(Vote):</a:t>
            </a:r>
          </a:p>
          <a:p>
            <a:r>
              <a:rPr lang="en-US" b="0" dirty="0" smtClean="0"/>
              <a:t>NPRR1073</a:t>
            </a:r>
            <a:r>
              <a:rPr lang="en-US" b="0" dirty="0"/>
              <a:t>, Market Participant Application Changes – URGENT [Morgan Stanley Capital Group</a:t>
            </a:r>
            <a:r>
              <a:rPr lang="en-US" b="0" dirty="0" smtClean="0"/>
              <a:t>]</a:t>
            </a:r>
          </a:p>
          <a:p>
            <a:pPr lvl="1"/>
            <a:r>
              <a:rPr lang="en-US" dirty="0" smtClean="0"/>
              <a:t>IA</a:t>
            </a:r>
            <a:r>
              <a:rPr lang="en-US" dirty="0"/>
              <a:t>: </a:t>
            </a:r>
            <a:r>
              <a:rPr lang="en-US" dirty="0" smtClean="0"/>
              <a:t>To be determined</a:t>
            </a:r>
          </a:p>
          <a:p>
            <a:pPr lvl="1"/>
            <a:endParaRPr lang="en-US" dirty="0"/>
          </a:p>
          <a:p>
            <a:r>
              <a:rPr lang="en-US" b="0" dirty="0" smtClean="0"/>
              <a:t>NPRR1074</a:t>
            </a:r>
            <a:r>
              <a:rPr lang="en-US" b="0" dirty="0"/>
              <a:t>, “</a:t>
            </a:r>
            <a:r>
              <a:rPr lang="en-US" b="0" dirty="0" err="1"/>
              <a:t>mp</a:t>
            </a:r>
            <a:r>
              <a:rPr lang="en-US" b="0" dirty="0"/>
              <a:t>” Definition Revision – URGENT [Morgan Stanley Capital Group</a:t>
            </a:r>
            <a:r>
              <a:rPr lang="en-US" b="0" dirty="0" smtClean="0"/>
              <a:t>]</a:t>
            </a:r>
          </a:p>
          <a:p>
            <a:pPr lvl="1"/>
            <a:r>
              <a:rPr lang="en-US" dirty="0" smtClean="0"/>
              <a:t>IA: To be determined</a:t>
            </a:r>
          </a:p>
          <a:p>
            <a:pPr lvl="1"/>
            <a:endParaRPr lang="en-US" dirty="0"/>
          </a:p>
          <a:p>
            <a:pPr marL="0" lvl="0" indent="0">
              <a:buNone/>
            </a:pPr>
            <a:endParaRPr lang="en-US" sz="1600" i="1" dirty="0" smtClean="0"/>
          </a:p>
        </p:txBody>
      </p:sp>
      <p:sp>
        <p:nvSpPr>
          <p:cNvPr id="9219" name="Title 8"/>
          <p:cNvSpPr>
            <a:spLocks noGrp="1"/>
          </p:cNvSpPr>
          <p:nvPr>
            <p:ph type="title"/>
          </p:nvPr>
        </p:nvSpPr>
        <p:spPr bwMode="auto">
          <a:xfrm>
            <a:off x="379413" y="179388"/>
            <a:ext cx="845820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eaLnBrk="1" hangingPunct="1"/>
            <a:r>
              <a:rPr lang="en-US" altLang="en-US" smtClean="0"/>
              <a:t>Summary of PRS Update</a:t>
            </a:r>
          </a:p>
        </p:txBody>
      </p:sp>
    </p:spTree>
    <p:extLst>
      <p:ext uri="{BB962C8B-B14F-4D97-AF65-F5344CB8AC3E}">
        <p14:creationId xmlns:p14="http://schemas.microsoft.com/office/powerpoint/2010/main" val="268724113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bwMode="auto">
          <a:xfrm>
            <a:off x="379413" y="179388"/>
            <a:ext cx="845820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r>
              <a:rPr lang="en-US" altLang="en-US" smtClean="0"/>
              <a:t>Appendix</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a:t>NPRR979, Incorporate State Estimator Standards and Telemetry Standards into Protocols [ERCOT]</a:t>
            </a:r>
            <a:endParaRPr lang="en-US" sz="1800" dirty="0"/>
          </a:p>
        </p:txBody>
      </p:sp>
      <p:sp>
        <p:nvSpPr>
          <p:cNvPr id="14339" name="Rectangle 2"/>
          <p:cNvSpPr>
            <a:spLocks noChangeArrowheads="1"/>
          </p:cNvSpPr>
          <p:nvPr/>
        </p:nvSpPr>
        <p:spPr bwMode="auto">
          <a:xfrm>
            <a:off x="286603" y="633811"/>
            <a:ext cx="8529852" cy="31393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b="1" dirty="0"/>
              <a:t>Proposed Effective Date:  </a:t>
            </a:r>
            <a:r>
              <a:rPr lang="en-US" dirty="0"/>
              <a:t>July 1, 2021</a:t>
            </a:r>
          </a:p>
          <a:p>
            <a:r>
              <a:rPr lang="en-US" b="1" dirty="0"/>
              <a:t>ERCOT Impact Analysis:  </a:t>
            </a:r>
            <a:r>
              <a:rPr lang="en-US" dirty="0"/>
              <a:t>No budgetary impact; no impacts to ERCOT staffing; no impacts to ERCOT computer systems; no impacts to </a:t>
            </a:r>
            <a:r>
              <a:rPr lang="x-none" dirty="0"/>
              <a:t>ERCOT business processes</a:t>
            </a:r>
            <a:r>
              <a:rPr lang="en-US" dirty="0"/>
              <a:t>; no impacts to ERCOT grid operations and practices.</a:t>
            </a:r>
          </a:p>
          <a:p>
            <a:r>
              <a:rPr lang="en-US" b="1" dirty="0"/>
              <a:t>Revision Description:  </a:t>
            </a:r>
            <a:r>
              <a:rPr lang="en-US" dirty="0"/>
              <a:t>This NPRR incorporates the “State Estimator Standards” and “Telemetry Standards” Other Binding Documents into the Protocols.</a:t>
            </a:r>
          </a:p>
          <a:p>
            <a:r>
              <a:rPr lang="en-US" b="1" dirty="0"/>
              <a:t>PRS Decision:</a:t>
            </a:r>
            <a:r>
              <a:rPr lang="en-US" dirty="0"/>
              <a:t>  On 3/11/21, PRS unanimously voted via roll call to recommend approval of NPRR979 as amended by the 2/3/21 CenterPoint LCRA comments.  The Independent Retail Electric Provider (IREP) Market Segment did not participate in the vote.  On 4/15/21, PRS unanimously voted via roll call to endorse and forward to TAC the 3/11/21 PRS Report and Impact Analysis for NPRR979.</a:t>
            </a:r>
          </a:p>
        </p:txBody>
      </p:sp>
    </p:spTree>
    <p:extLst>
      <p:ext uri="{BB962C8B-B14F-4D97-AF65-F5344CB8AC3E}">
        <p14:creationId xmlns:p14="http://schemas.microsoft.com/office/powerpoint/2010/main" val="411593171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a:t>NPRR1062, Modify IDR Meter Requirement and Eliminate IDR Meter Requirement Report [ERCOT]</a:t>
            </a:r>
            <a:endParaRPr lang="en-US" sz="1800" dirty="0"/>
          </a:p>
        </p:txBody>
      </p:sp>
      <p:sp>
        <p:nvSpPr>
          <p:cNvPr id="14339" name="Rectangle 2"/>
          <p:cNvSpPr>
            <a:spLocks noChangeArrowheads="1"/>
          </p:cNvSpPr>
          <p:nvPr/>
        </p:nvSpPr>
        <p:spPr bwMode="auto">
          <a:xfrm>
            <a:off x="286603" y="633811"/>
            <a:ext cx="8529852" cy="3970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b="1" dirty="0"/>
              <a:t>Proposed Effective Date:  </a:t>
            </a:r>
            <a:r>
              <a:rPr lang="en-US" dirty="0"/>
              <a:t>Upon system implementation</a:t>
            </a:r>
          </a:p>
          <a:p>
            <a:r>
              <a:rPr lang="en-US" b="1" dirty="0"/>
              <a:t>ERCOT Impact Analysis:  </a:t>
            </a:r>
            <a:r>
              <a:rPr lang="en-US" dirty="0"/>
              <a:t>Less than $10k (O&amp;M); no impacts to ERCOT staffing; impacts to </a:t>
            </a:r>
            <a:r>
              <a:rPr lang="x-none" dirty="0"/>
              <a:t>Data Access &amp; Transparency</a:t>
            </a:r>
            <a:r>
              <a:rPr lang="en-US" dirty="0"/>
              <a:t>; no impacts to E</a:t>
            </a:r>
            <a:r>
              <a:rPr lang="x-none" dirty="0"/>
              <a:t>RCOT business processes</a:t>
            </a:r>
            <a:r>
              <a:rPr lang="en-US" dirty="0"/>
              <a:t>; no impacts to ERCOT grid operations and practices.</a:t>
            </a:r>
          </a:p>
          <a:p>
            <a:r>
              <a:rPr lang="en-US" b="1" dirty="0"/>
              <a:t>Revision Description:  </a:t>
            </a:r>
            <a:r>
              <a:rPr lang="en-US" dirty="0"/>
              <a:t>This NPRR changes the metering requirement for Premises connected at transmission voltage and/or having a peak Demand greater than 700kW/700kVA.  Currently an Interval Data Recorder (IDR) Meter is required.  This change modifies the requirement to be an IDR which includes IDR Meters and Advanced Meters.  This NPRR also eliminates the IDR Meter Requirement Report.</a:t>
            </a:r>
          </a:p>
          <a:p>
            <a:r>
              <a:rPr lang="en-US" b="1" dirty="0"/>
              <a:t>PRS Decision:</a:t>
            </a:r>
            <a:r>
              <a:rPr lang="en-US" dirty="0"/>
              <a:t>  On 3/11/21, PRS unanimously voted via roll call to recommend approval of NPRR1062 as submitted.  The IREP Market Segment did not participate in the vote.  On 4/15/21, PRS unanimously voted via roll call to endorse and forward to TAC the 3/11/21 PRS Report and Impact Analysis for NPRR1062.  </a:t>
            </a:r>
          </a:p>
        </p:txBody>
      </p:sp>
    </p:spTree>
    <p:extLst>
      <p:ext uri="{BB962C8B-B14F-4D97-AF65-F5344CB8AC3E}">
        <p14:creationId xmlns:p14="http://schemas.microsoft.com/office/powerpoint/2010/main" val="281986765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a:t>NPRR1073, Market Participant Application Changes – URGENT [Morgan Stanley Capital Group]</a:t>
            </a:r>
            <a:endParaRPr lang="en-US" sz="1800" dirty="0"/>
          </a:p>
        </p:txBody>
      </p:sp>
      <p:sp>
        <p:nvSpPr>
          <p:cNvPr id="14339" name="Rectangle 2"/>
          <p:cNvSpPr>
            <a:spLocks noChangeArrowheads="1"/>
          </p:cNvSpPr>
          <p:nvPr/>
        </p:nvSpPr>
        <p:spPr bwMode="auto">
          <a:xfrm>
            <a:off x="313899" y="633811"/>
            <a:ext cx="8488908" cy="59093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b="1" dirty="0"/>
              <a:t>Proposed Effective Date:  </a:t>
            </a:r>
            <a:r>
              <a:rPr lang="en-US" dirty="0"/>
              <a:t>To be determined</a:t>
            </a:r>
          </a:p>
          <a:p>
            <a:r>
              <a:rPr lang="en-US" b="1" dirty="0"/>
              <a:t>ERCOT Impact Analysis:  </a:t>
            </a:r>
            <a:r>
              <a:rPr lang="en-US" dirty="0"/>
              <a:t>To be determined</a:t>
            </a:r>
          </a:p>
          <a:p>
            <a:r>
              <a:rPr lang="en-US" b="1" dirty="0"/>
              <a:t>Revision Description:  </a:t>
            </a:r>
            <a:r>
              <a:rPr lang="en-US" dirty="0"/>
              <a:t>This NPRR strengthens ERCOT’s market entry qualification for ERCOT Counter-Parties i.e., Qualified Scheduling Entities (QSEs) and Congestion Revenue Right </a:t>
            </a:r>
            <a:r>
              <a:rPr lang="en-US" dirty="0" smtClean="0"/>
              <a:t>(CRR) Account Holders, </a:t>
            </a:r>
            <a:r>
              <a:rPr lang="en-US" dirty="0"/>
              <a:t>classifies information provided in the background check and credit scoring process as Protected Information, modifies application forms for QSEs and </a:t>
            </a:r>
            <a:r>
              <a:rPr lang="en-US" dirty="0" smtClean="0"/>
              <a:t>CRR Account Holders, </a:t>
            </a:r>
            <a:r>
              <a:rPr lang="en-US" dirty="0"/>
              <a:t>and adds a new background check fee to the </a:t>
            </a:r>
            <a:r>
              <a:rPr lang="en-US" dirty="0" smtClean="0"/>
              <a:t>ERCOT Fee </a:t>
            </a:r>
            <a:r>
              <a:rPr lang="en-US" dirty="0"/>
              <a:t>Schedule.  This NPRR makes the following modifications to Section 16, Registration and Qualification of Market Participants: (1) Creates a new background check process as a part of ERCOT’s review of current and prospective Counter-Parties; (2) Authorizes ERCOT to review current and prospective Counter-Parties to determine whether they pose an unreasonable credit risk to ERCOT; (3) Authorizes ERCOT to suspend a QSE or CRR Account Holder if it poses an unreasonable credit risk to; and (4) Authorizes ERCOT to terminate the registration of a Counter-Party if it is deemed an unreasonable credit risk that cannot be remedied.  Further, this NPRR formalizes processes for ERCOT’s assessment of Counter-Party creditworthiness.</a:t>
            </a:r>
          </a:p>
          <a:p>
            <a:r>
              <a:rPr lang="en-US" b="1" dirty="0"/>
              <a:t>PRS Decision:</a:t>
            </a:r>
            <a:r>
              <a:rPr lang="en-US" dirty="0"/>
              <a:t>  On 4/15/21, PRS unanimously voted via roll call to grant NPRR1073 Urgent status; to recommend approval of NPRR1073 as amended by the 4/14/21 DC Energy comments; and to forward to TAC NPRR1073.</a:t>
            </a:r>
          </a:p>
          <a:p>
            <a:r>
              <a:rPr lang="en-US" b="1" dirty="0"/>
              <a:t>Credit WG:</a:t>
            </a:r>
            <a:r>
              <a:rPr lang="en-US" dirty="0"/>
              <a:t>  </a:t>
            </a:r>
            <a:r>
              <a:rPr lang="en-US" dirty="0"/>
              <a:t> See 4/21/21 Credit WG Comments</a:t>
            </a:r>
            <a:endParaRPr lang="en-US" dirty="0"/>
          </a:p>
        </p:txBody>
      </p:sp>
    </p:spTree>
    <p:extLst>
      <p:ext uri="{BB962C8B-B14F-4D97-AF65-F5344CB8AC3E}">
        <p14:creationId xmlns:p14="http://schemas.microsoft.com/office/powerpoint/2010/main" val="154130962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smtClean="0"/>
              <a:t>NPRR1074, </a:t>
            </a:r>
            <a:r>
              <a:rPr lang="en-US" sz="1800" i="1" dirty="0"/>
              <a:t>“</a:t>
            </a:r>
            <a:r>
              <a:rPr lang="en-US" sz="1800" i="1" dirty="0" err="1"/>
              <a:t>mp</a:t>
            </a:r>
            <a:r>
              <a:rPr lang="en-US" sz="1800" i="1" dirty="0"/>
              <a:t>” Definition Revision – URGENT [Morgan Stanley Capital Group]</a:t>
            </a:r>
            <a:endParaRPr lang="en-US" sz="1800" dirty="0"/>
          </a:p>
        </p:txBody>
      </p:sp>
      <p:sp>
        <p:nvSpPr>
          <p:cNvPr id="14339" name="Rectangle 2"/>
          <p:cNvSpPr>
            <a:spLocks noChangeArrowheads="1"/>
          </p:cNvSpPr>
          <p:nvPr/>
        </p:nvSpPr>
        <p:spPr bwMode="auto">
          <a:xfrm>
            <a:off x="346586" y="633811"/>
            <a:ext cx="8480323" cy="2308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b="1" dirty="0"/>
              <a:t>Proposed Effective Date:  </a:t>
            </a:r>
            <a:r>
              <a:rPr lang="en-US" dirty="0"/>
              <a:t>To be determined</a:t>
            </a:r>
          </a:p>
          <a:p>
            <a:r>
              <a:rPr lang="en-US" b="1" dirty="0"/>
              <a:t>ERCOT Impact Analysis:  </a:t>
            </a:r>
            <a:r>
              <a:rPr lang="en-US" dirty="0"/>
              <a:t>To be determined</a:t>
            </a:r>
          </a:p>
          <a:p>
            <a:r>
              <a:rPr lang="en-US" b="1" dirty="0"/>
              <a:t>Revision Description:  </a:t>
            </a:r>
            <a:r>
              <a:rPr lang="en-US" dirty="0"/>
              <a:t>This NPRR changes the definition of “</a:t>
            </a:r>
            <a:r>
              <a:rPr lang="en-US" dirty="0" err="1"/>
              <a:t>mp</a:t>
            </a:r>
            <a:r>
              <a:rPr lang="en-US" dirty="0"/>
              <a:t>” in the credit default allocation calculations by changing “non-defaulting” to “existing”.</a:t>
            </a:r>
          </a:p>
          <a:p>
            <a:r>
              <a:rPr lang="en-US" b="1" dirty="0"/>
              <a:t>PRS Decision:</a:t>
            </a:r>
            <a:r>
              <a:rPr lang="en-US" dirty="0"/>
              <a:t>  On 4/15/21, PRS unanimously voted via roll call to grant NPRR1074 Urgent status; to recommend approval of NPRR1074 as submitted; and to forward to TAC NPRR1074.</a:t>
            </a:r>
          </a:p>
          <a:p>
            <a:r>
              <a:rPr lang="en-US" b="1" dirty="0"/>
              <a:t>Credit WG:</a:t>
            </a:r>
            <a:r>
              <a:rPr lang="en-US" dirty="0"/>
              <a:t>  </a:t>
            </a:r>
            <a:r>
              <a:rPr lang="en-US" dirty="0"/>
              <a:t> See 4/21/21 Credit WG Comments</a:t>
            </a:r>
            <a:endParaRPr lang="en-US" dirty="0"/>
          </a:p>
        </p:txBody>
      </p:sp>
    </p:spTree>
    <p:extLst>
      <p:ext uri="{BB962C8B-B14F-4D97-AF65-F5344CB8AC3E}">
        <p14:creationId xmlns:p14="http://schemas.microsoft.com/office/powerpoint/2010/main" val="86460717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686800" cy="527613"/>
          </a:xfrm>
        </p:spPr>
        <p:txBody>
          <a:bodyPr/>
          <a:lstStyle/>
          <a:p>
            <a:r>
              <a:rPr lang="en-US" sz="2200" b="1" dirty="0" smtClean="0">
                <a:solidFill>
                  <a:schemeClr val="accent1"/>
                </a:solidFill>
              </a:rPr>
              <a:t>2021 Release Targets – Board Approved NPRRs / SCRs / </a:t>
            </a:r>
            <a:r>
              <a:rPr lang="en-US" sz="2200" b="1" dirty="0" err="1" smtClean="0">
                <a:solidFill>
                  <a:schemeClr val="accent1"/>
                </a:solidFill>
              </a:rPr>
              <a:t>xGRRs</a:t>
            </a:r>
            <a:r>
              <a:rPr lang="en-US" sz="2200" b="1" dirty="0" smtClean="0">
                <a:solidFill>
                  <a:schemeClr val="accent1"/>
                </a:solidFill>
              </a:rPr>
              <a:t> </a:t>
            </a:r>
            <a:endParaRPr lang="en-US" sz="2200" b="1" dirty="0">
              <a:solidFill>
                <a:schemeClr val="accent1"/>
              </a:solidFill>
            </a:endParaRPr>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solidFill>
                  <a:prstClr val="black">
                    <a:tint val="75000"/>
                  </a:prstClr>
                </a:solidFill>
              </a:rPr>
              <a:pPr/>
              <a:t>9</a:t>
            </a:fld>
            <a:endParaRPr lang="en-US">
              <a:solidFill>
                <a:prstClr val="black">
                  <a:tint val="75000"/>
                </a:prstClr>
              </a:solidFill>
            </a:endParaRPr>
          </a:p>
        </p:txBody>
      </p:sp>
      <p:sp>
        <p:nvSpPr>
          <p:cNvPr id="29" name="TextBox 15"/>
          <p:cNvSpPr txBox="1">
            <a:spLocks noChangeArrowheads="1"/>
          </p:cNvSpPr>
          <p:nvPr/>
        </p:nvSpPr>
        <p:spPr bwMode="auto">
          <a:xfrm>
            <a:off x="160280" y="5545329"/>
            <a:ext cx="3174414" cy="40011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t" anchorCtr="1">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defTabSz="914400" eaLnBrk="1" hangingPunct="1">
              <a:defRPr/>
            </a:pPr>
            <a:r>
              <a:rPr lang="en-US" sz="1000" b="0" kern="0" dirty="0">
                <a:solidFill>
                  <a:srgbClr val="000000"/>
                </a:solidFill>
                <a:cs typeface="+mn-cs"/>
              </a:rPr>
              <a:t>Go-live dates can differ from Protocol effective dates – Please refer to market notices for more details</a:t>
            </a:r>
          </a:p>
        </p:txBody>
      </p:sp>
      <p:sp>
        <p:nvSpPr>
          <p:cNvPr id="30" name="TextBox 22"/>
          <p:cNvSpPr txBox="1">
            <a:spLocks noChangeArrowheads="1"/>
          </p:cNvSpPr>
          <p:nvPr/>
        </p:nvSpPr>
        <p:spPr bwMode="auto">
          <a:xfrm>
            <a:off x="160279" y="6002529"/>
            <a:ext cx="3174415" cy="26161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t" anchorCtr="1">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defTabSz="914400" eaLnBrk="1" hangingPunct="1">
              <a:defRPr/>
            </a:pPr>
            <a:r>
              <a:rPr lang="en-US" sz="1100" kern="0">
                <a:solidFill>
                  <a:srgbClr val="000000"/>
                </a:solidFill>
                <a:cs typeface="+mn-cs"/>
              </a:rPr>
              <a:t>Release targets are subject to change</a:t>
            </a:r>
          </a:p>
        </p:txBody>
      </p:sp>
      <p:sp>
        <p:nvSpPr>
          <p:cNvPr id="32" name="TextBox 23"/>
          <p:cNvSpPr txBox="1">
            <a:spLocks noChangeArrowheads="1"/>
          </p:cNvSpPr>
          <p:nvPr/>
        </p:nvSpPr>
        <p:spPr bwMode="auto">
          <a:xfrm>
            <a:off x="3443195" y="5545329"/>
            <a:ext cx="1647290" cy="754053"/>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ctr" anchorCtr="0">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800" b="0" kern="0" dirty="0" smtClean="0">
                <a:solidFill>
                  <a:srgbClr val="000000"/>
                </a:solidFill>
                <a:cs typeface="+mn-cs"/>
              </a:rPr>
              <a:t>APPENDIX</a:t>
            </a:r>
          </a:p>
          <a:p>
            <a:pPr defTabSz="914400" eaLnBrk="1" hangingPunct="1">
              <a:defRPr/>
            </a:pPr>
            <a:r>
              <a:rPr lang="en-US" sz="700" b="0" kern="0" dirty="0" smtClean="0">
                <a:solidFill>
                  <a:srgbClr val="FF0000"/>
                </a:solidFill>
                <a:cs typeface="+mn-cs"/>
              </a:rPr>
              <a:t>Red </a:t>
            </a:r>
            <a:r>
              <a:rPr lang="en-US" sz="700" b="0" kern="0" dirty="0">
                <a:solidFill>
                  <a:srgbClr val="FF0000"/>
                </a:solidFill>
                <a:cs typeface="+mn-cs"/>
              </a:rPr>
              <a:t>Text</a:t>
            </a:r>
            <a:r>
              <a:rPr lang="en-US" sz="700" b="0" kern="0" dirty="0">
                <a:solidFill>
                  <a:srgbClr val="000000"/>
                </a:solidFill>
                <a:cs typeface="+mn-cs"/>
              </a:rPr>
              <a:t>: </a:t>
            </a:r>
            <a:r>
              <a:rPr lang="en-US" sz="700" b="0" kern="0" dirty="0" smtClean="0">
                <a:solidFill>
                  <a:srgbClr val="000000"/>
                </a:solidFill>
                <a:cs typeface="+mn-cs"/>
              </a:rPr>
              <a:t>New </a:t>
            </a:r>
            <a:r>
              <a:rPr lang="en-US" sz="700" b="0" kern="0" dirty="0">
                <a:solidFill>
                  <a:srgbClr val="000000"/>
                </a:solidFill>
                <a:cs typeface="+mn-cs"/>
              </a:rPr>
              <a:t>additions and target release </a:t>
            </a:r>
            <a:r>
              <a:rPr lang="en-US" sz="700" b="0" kern="0" dirty="0" smtClean="0">
                <a:solidFill>
                  <a:srgbClr val="000000"/>
                </a:solidFill>
                <a:cs typeface="+mn-cs"/>
              </a:rPr>
              <a:t>changes</a:t>
            </a:r>
          </a:p>
          <a:p>
            <a:pPr defTabSz="914400" eaLnBrk="1" hangingPunct="1">
              <a:defRPr/>
            </a:pPr>
            <a:r>
              <a:rPr lang="en-US" sz="700" b="0" strike="sngStrike" kern="0" dirty="0">
                <a:solidFill>
                  <a:srgbClr val="000000"/>
                </a:solidFill>
                <a:cs typeface="+mn-cs"/>
              </a:rPr>
              <a:t>Strike-Through Text</a:t>
            </a:r>
            <a:r>
              <a:rPr lang="en-US" sz="700" b="0" kern="0" dirty="0">
                <a:solidFill>
                  <a:srgbClr val="000000"/>
                </a:solidFill>
                <a:cs typeface="+mn-cs"/>
              </a:rPr>
              <a:t>: Previous target </a:t>
            </a:r>
            <a:r>
              <a:rPr lang="en-US" sz="700" b="0" kern="0" dirty="0" smtClean="0">
                <a:solidFill>
                  <a:srgbClr val="000000"/>
                </a:solidFill>
                <a:cs typeface="+mn-cs"/>
              </a:rPr>
              <a:t>release</a:t>
            </a:r>
            <a:endParaRPr lang="en-US" sz="700" b="0" kern="0" dirty="0">
              <a:solidFill>
                <a:srgbClr val="000000"/>
              </a:solidFill>
              <a:cs typeface="+mn-cs"/>
            </a:endParaRPr>
          </a:p>
          <a:p>
            <a:pPr defTabSz="914400" eaLnBrk="1" hangingPunct="1">
              <a:defRPr/>
            </a:pPr>
            <a:r>
              <a:rPr lang="en-US" sz="700" b="0" kern="0" dirty="0">
                <a:solidFill>
                  <a:srgbClr val="000000"/>
                </a:solidFill>
                <a:cs typeface="+mn-cs"/>
              </a:rPr>
              <a:t>(a), (b), </a:t>
            </a:r>
            <a:r>
              <a:rPr lang="en-US" sz="700" b="0" kern="0" dirty="0" smtClean="0">
                <a:solidFill>
                  <a:srgbClr val="000000"/>
                </a:solidFill>
                <a:cs typeface="+mn-cs"/>
              </a:rPr>
              <a:t>etc.: </a:t>
            </a:r>
            <a:r>
              <a:rPr lang="en-US" sz="700" b="0" kern="0" dirty="0">
                <a:solidFill>
                  <a:srgbClr val="000000"/>
                </a:solidFill>
                <a:cs typeface="+mn-cs"/>
              </a:rPr>
              <a:t>M</a:t>
            </a:r>
            <a:r>
              <a:rPr lang="en-US" sz="700" b="0" kern="0" dirty="0" err="1" smtClean="0">
                <a:solidFill>
                  <a:srgbClr val="000000"/>
                </a:solidFill>
                <a:cs typeface="+mn-cs"/>
              </a:rPr>
              <a:t>ultiple</a:t>
            </a:r>
            <a:r>
              <a:rPr lang="en-US" sz="700" b="0" kern="0" dirty="0" smtClean="0">
                <a:solidFill>
                  <a:srgbClr val="000000"/>
                </a:solidFill>
                <a:cs typeface="+mn-cs"/>
              </a:rPr>
              <a:t> phase release</a:t>
            </a:r>
            <a:endParaRPr lang="en-US" sz="700" b="0" kern="0" dirty="0">
              <a:solidFill>
                <a:srgbClr val="000000"/>
              </a:solidFill>
              <a:cs typeface="+mn-cs"/>
            </a:endParaRPr>
          </a:p>
        </p:txBody>
      </p:sp>
      <p:graphicFrame>
        <p:nvGraphicFramePr>
          <p:cNvPr id="33" name="Group 3"/>
          <p:cNvGraphicFramePr>
            <a:graphicFrameLocks/>
          </p:cNvGraphicFramePr>
          <p:nvPr>
            <p:extLst/>
          </p:nvPr>
        </p:nvGraphicFramePr>
        <p:xfrm>
          <a:off x="160280" y="798446"/>
          <a:ext cx="8839200" cy="4190999"/>
        </p:xfrm>
        <a:graphic>
          <a:graphicData uri="http://schemas.openxmlformats.org/drawingml/2006/table">
            <a:tbl>
              <a:tblPr/>
              <a:tblGrid>
                <a:gridCol w="1439920"/>
                <a:gridCol w="1524000"/>
                <a:gridCol w="1447800"/>
                <a:gridCol w="1447800"/>
                <a:gridCol w="1447800"/>
                <a:gridCol w="1531880"/>
              </a:tblGrid>
              <a:tr h="549544">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February</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smtClean="0">
                          <a:ln>
                            <a:noFill/>
                          </a:ln>
                          <a:solidFill>
                            <a:schemeClr val="tx1"/>
                          </a:solidFill>
                          <a:effectLst/>
                          <a:latin typeface="Arial" charset="0"/>
                          <a:ea typeface="+mn-ea"/>
                          <a:cs typeface="+mn-cs"/>
                        </a:rPr>
                        <a:t>2/2 – 2/4</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April</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smtClean="0">
                          <a:ln>
                            <a:noFill/>
                          </a:ln>
                          <a:solidFill>
                            <a:schemeClr val="tx1"/>
                          </a:solidFill>
                          <a:effectLst/>
                          <a:latin typeface="Arial" charset="0"/>
                          <a:ea typeface="+mn-ea"/>
                          <a:cs typeface="+mn-cs"/>
                        </a:rPr>
                        <a:t>3/30 – 4/1</a:t>
                      </a:r>
                      <a:endParaRPr kumimoji="0" lang="en-US" sz="1200" b="0" i="1" u="none" strike="noStrike" cap="none" normalizeH="0" baseline="0" dirty="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May</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smtClean="0">
                          <a:ln>
                            <a:noFill/>
                          </a:ln>
                          <a:solidFill>
                            <a:schemeClr val="tx1"/>
                          </a:solidFill>
                          <a:effectLst/>
                          <a:latin typeface="Arial" charset="0"/>
                          <a:ea typeface="+mn-ea"/>
                          <a:cs typeface="+mn-cs"/>
                        </a:rPr>
                        <a:t>5/25 – 5/27</a:t>
                      </a:r>
                      <a:endParaRPr kumimoji="0" lang="en-US" sz="1200" b="0" i="1" u="none" strike="noStrike" cap="none" normalizeH="0" baseline="0" dirty="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July</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smtClean="0">
                          <a:ln>
                            <a:noFill/>
                          </a:ln>
                          <a:solidFill>
                            <a:schemeClr val="tx1"/>
                          </a:solidFill>
                          <a:effectLst/>
                          <a:latin typeface="Arial" charset="0"/>
                          <a:ea typeface="+mn-ea"/>
                          <a:cs typeface="+mn-cs"/>
                        </a:rPr>
                        <a:t>7/27 – 7/29</a:t>
                      </a:r>
                      <a:endParaRPr kumimoji="0" lang="en-US" sz="1200" b="0" i="1" u="none" strike="noStrike" cap="none" normalizeH="0" baseline="0" dirty="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October</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smtClean="0">
                          <a:ln>
                            <a:noFill/>
                          </a:ln>
                          <a:solidFill>
                            <a:schemeClr val="tx1"/>
                          </a:solidFill>
                          <a:effectLst/>
                          <a:latin typeface="Arial" charset="0"/>
                          <a:ea typeface="+mn-ea"/>
                          <a:cs typeface="+mn-cs"/>
                        </a:rPr>
                        <a:t>10/5 – 10/7</a:t>
                      </a:r>
                      <a:endParaRPr kumimoji="0" lang="en-US" sz="1200" b="0" i="1" u="none" strike="noStrike" cap="none" normalizeH="0" baseline="0" dirty="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December</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smtClean="0">
                          <a:ln>
                            <a:noFill/>
                          </a:ln>
                          <a:solidFill>
                            <a:schemeClr val="tx1"/>
                          </a:solidFill>
                          <a:effectLst/>
                          <a:latin typeface="Arial" charset="0"/>
                          <a:ea typeface="+mn-ea"/>
                          <a:cs typeface="+mn-cs"/>
                        </a:rPr>
                        <a:t>12/7 – 12/9</a:t>
                      </a:r>
                      <a:endParaRPr kumimoji="0" lang="en-US" sz="1200" b="0" i="1" u="none" strike="noStrike" cap="none" normalizeH="0" baseline="0" dirty="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r>
              <a:tr h="3641455">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smtClean="0">
                          <a:ln>
                            <a:noFill/>
                          </a:ln>
                          <a:solidFill>
                            <a:schemeClr val="tx1"/>
                          </a:solidFill>
                          <a:effectLst/>
                          <a:latin typeface="Courier New" pitchFamily="49" charset="0"/>
                        </a:rPr>
                        <a:t>NPRR902</a:t>
                      </a:r>
                      <a:r>
                        <a:rPr kumimoji="0" lang="en-US" sz="900" b="0" i="0" u="none" strike="noStrike" cap="none" normalizeH="0" baseline="0" dirty="0" smtClean="0">
                          <a:ln>
                            <a:noFill/>
                          </a:ln>
                          <a:solidFill>
                            <a:schemeClr val="tx1"/>
                          </a:solidFill>
                          <a:effectLst/>
                          <a:latin typeface="Courier New" pitchFamily="49" charset="0"/>
                        </a:rPr>
                        <a:t>(a)</a:t>
                      </a:r>
                      <a:endParaRPr kumimoji="0" lang="en-US" sz="1200" b="0" i="0" u="none" strike="noStrike" cap="none" normalizeH="0" baseline="0" dirty="0" smtClean="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smtClean="0">
                          <a:ln>
                            <a:noFill/>
                          </a:ln>
                          <a:solidFill>
                            <a:schemeClr val="tx1"/>
                          </a:solidFill>
                          <a:effectLst/>
                          <a:latin typeface="Courier New" pitchFamily="49" charset="0"/>
                        </a:rPr>
                        <a:t>NOGRR195</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cap="none" normalizeH="0" baseline="0" dirty="0" smtClean="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cap="none" normalizeH="0" baseline="0" dirty="0" smtClean="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smtClean="0">
                          <a:ln>
                            <a:noFill/>
                          </a:ln>
                          <a:solidFill>
                            <a:schemeClr val="tx1"/>
                          </a:solidFill>
                          <a:effectLst/>
                          <a:latin typeface="Courier New" pitchFamily="49" charset="0"/>
                        </a:rPr>
                        <a:t>NPRR1055</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400" b="0" i="0" u="none" strike="noStrike" cap="none" normalizeH="0" baseline="0" dirty="0" smtClean="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cap="none" normalizeH="0" baseline="0" dirty="0" smtClean="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smtClean="0">
                          <a:ln>
                            <a:noFill/>
                          </a:ln>
                          <a:solidFill>
                            <a:schemeClr val="tx1"/>
                          </a:solidFill>
                          <a:effectLst/>
                          <a:latin typeface="Courier New" pitchFamily="49" charset="0"/>
                        </a:rPr>
                        <a:t>OBDRR023</a:t>
                      </a:r>
                      <a:r>
                        <a:rPr kumimoji="0" lang="en-US" sz="900" b="0" i="0" u="none" strike="noStrike" cap="none" normalizeH="0" baseline="0" dirty="0" smtClean="0">
                          <a:ln>
                            <a:noFill/>
                          </a:ln>
                          <a:solidFill>
                            <a:schemeClr val="tx1"/>
                          </a:solidFill>
                          <a:effectLst/>
                          <a:latin typeface="Courier New" pitchFamily="49" charset="0"/>
                        </a:rPr>
                        <a:t>(a)</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900" b="0" i="0" u="none" strike="noStrike" cap="none" normalizeH="0" baseline="0" dirty="0" smtClean="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900" b="0" i="0" u="none" strike="noStrike" cap="none" normalizeH="0" baseline="0" dirty="0" smtClean="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900" b="0" i="0" u="none" strike="noStrike" cap="none" normalizeH="0" baseline="0" dirty="0" smtClean="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NPRR1020</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sngStrike" kern="1200" cap="none" normalizeH="0" baseline="0" dirty="0" smtClean="0">
                          <a:ln>
                            <a:noFill/>
                          </a:ln>
                          <a:solidFill>
                            <a:schemeClr val="tx1"/>
                          </a:solidFill>
                          <a:effectLst/>
                          <a:latin typeface="Courier New" pitchFamily="49" charset="0"/>
                          <a:ea typeface="+mn-ea"/>
                          <a:cs typeface="+mn-cs"/>
                        </a:rPr>
                        <a:t>NPRR902</a:t>
                      </a:r>
                      <a:r>
                        <a:rPr kumimoji="0" lang="en-US" sz="900" b="0" i="0" u="none" strike="sngStrike" cap="none" normalizeH="0" baseline="0" dirty="0" smtClean="0">
                          <a:ln>
                            <a:noFill/>
                          </a:ln>
                          <a:solidFill>
                            <a:schemeClr val="tx1"/>
                          </a:solidFill>
                          <a:effectLst/>
                          <a:latin typeface="Courier New" pitchFamily="49" charset="0"/>
                        </a:rPr>
                        <a:t>(b)</a:t>
                      </a:r>
                      <a:endParaRPr kumimoji="0" lang="en-US" sz="1200" b="0" i="0" u="none" strike="sng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NPRR971</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NPRR986</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NPRR998</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rgbClr val="FF0000"/>
                          </a:solidFill>
                          <a:effectLst/>
                          <a:latin typeface="Courier New" pitchFamily="49" charset="0"/>
                          <a:ea typeface="+mn-ea"/>
                          <a:cs typeface="+mn-cs"/>
                        </a:rPr>
                        <a:t>NPRR1024</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NPRR1043</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rgbClr val="FF0000"/>
                          </a:solidFill>
                          <a:effectLst/>
                          <a:latin typeface="Courier New" pitchFamily="49" charset="0"/>
                          <a:ea typeface="+mn-ea"/>
                          <a:cs typeface="+mn-cs"/>
                        </a:rPr>
                        <a:t>NOGRR213</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VCMRR027</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NPRR974</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NPRR978</a:t>
                      </a:r>
                      <a:r>
                        <a:rPr kumimoji="0" lang="en-US" sz="900" b="0" i="0" u="none" strike="noStrike" kern="1200" cap="none" normalizeH="0" baseline="0" dirty="0" smtClean="0">
                          <a:ln>
                            <a:noFill/>
                          </a:ln>
                          <a:solidFill>
                            <a:schemeClr val="tx1"/>
                          </a:solidFill>
                          <a:effectLst/>
                          <a:latin typeface="Courier New" pitchFamily="49" charset="0"/>
                          <a:ea typeface="+mn-ea"/>
                          <a:cs typeface="+mn-cs"/>
                        </a:rPr>
                        <a:t>(c)</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900" b="0" i="0" u="none" strike="noStrike" kern="1200" cap="none" normalizeH="0" baseline="0" dirty="0" smtClean="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900" b="0" i="0" u="none" strike="noStrike" kern="1200" cap="none" normalizeH="0" baseline="0" dirty="0" smtClean="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900" b="0" i="0" u="none" strike="noStrike" kern="1200" cap="none" normalizeH="0" baseline="0" dirty="0" smtClean="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2000" b="0" i="0" u="none" strike="noStrike" kern="1200" cap="none" normalizeH="0" baseline="0" dirty="0" smtClean="0">
                        <a:ln>
                          <a:noFill/>
                        </a:ln>
                        <a:solidFill>
                          <a:srgbClr val="FF0000"/>
                        </a:solidFill>
                        <a:effectLst/>
                        <a:latin typeface="Courier New" pitchFamily="49" charset="0"/>
                        <a:ea typeface="+mn-ea"/>
                        <a:cs typeface="+mn-cs"/>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rgbClr val="FF0000"/>
                          </a:solidFill>
                          <a:effectLst/>
                          <a:latin typeface="Courier New" pitchFamily="49" charset="0"/>
                          <a:ea typeface="+mn-ea"/>
                          <a:cs typeface="+mn-cs"/>
                        </a:rPr>
                        <a:t> </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sngStrike" kern="1200" cap="none" normalizeH="0" baseline="0" dirty="0" smtClean="0">
                          <a:ln>
                            <a:noFill/>
                          </a:ln>
                          <a:solidFill>
                            <a:schemeClr val="tx1"/>
                          </a:solidFill>
                          <a:effectLst/>
                          <a:latin typeface="Courier New" pitchFamily="49" charset="0"/>
                          <a:ea typeface="+mn-ea"/>
                          <a:cs typeface="+mn-cs"/>
                        </a:rPr>
                        <a:t>NPRR905</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SCR811</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rgbClr val="FF0000"/>
                          </a:solidFill>
                          <a:effectLst/>
                          <a:latin typeface="Courier New" pitchFamily="49" charset="0"/>
                          <a:ea typeface="+mn-ea"/>
                          <a:cs typeface="+mn-cs"/>
                        </a:rPr>
                        <a:t>NPRR902</a:t>
                      </a:r>
                      <a:r>
                        <a:rPr kumimoji="0" lang="en-US" sz="900" b="0" i="0" u="none" strike="noStrike" kern="1200" cap="none" normalizeH="0" baseline="0" dirty="0" smtClean="0">
                          <a:ln>
                            <a:noFill/>
                          </a:ln>
                          <a:solidFill>
                            <a:srgbClr val="FF0000"/>
                          </a:solidFill>
                          <a:effectLst/>
                          <a:latin typeface="Courier New" pitchFamily="49" charset="0"/>
                          <a:ea typeface="+mn-ea"/>
                          <a:cs typeface="+mn-cs"/>
                        </a:rPr>
                        <a:t>(b)</a:t>
                      </a:r>
                      <a:endParaRPr kumimoji="0" lang="en-US" sz="1200" b="0" i="0" u="none" strike="noStrike" kern="1200" cap="none" normalizeH="0" baseline="0" dirty="0" smtClean="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rgbClr val="FF0000"/>
                          </a:solidFill>
                          <a:effectLst/>
                          <a:latin typeface="Courier New" pitchFamily="49" charset="0"/>
                          <a:ea typeface="+mn-ea"/>
                          <a:cs typeface="+mn-cs"/>
                        </a:rPr>
                        <a:t>NPRR905</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rgbClr val="FF0000"/>
                          </a:solidFill>
                          <a:effectLst/>
                          <a:latin typeface="Courier New" pitchFamily="49" charset="0"/>
                          <a:ea typeface="+mn-ea"/>
                          <a:cs typeface="+mn-cs"/>
                        </a:rPr>
                        <a:t>SCR789</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sngStrike" kern="1200" cap="none" normalizeH="0" baseline="0" dirty="0" smtClean="0">
                          <a:ln>
                            <a:noFill/>
                          </a:ln>
                          <a:solidFill>
                            <a:schemeClr val="tx1"/>
                          </a:solidFill>
                          <a:effectLst/>
                          <a:latin typeface="Courier New" pitchFamily="49" charset="0"/>
                          <a:ea typeface="+mn-ea"/>
                          <a:cs typeface="+mn-cs"/>
                        </a:rPr>
                        <a:t>NPRR867</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sngStrike" kern="1200" cap="none" normalizeH="0" baseline="0" dirty="0" smtClean="0">
                          <a:ln>
                            <a:noFill/>
                          </a:ln>
                          <a:solidFill>
                            <a:schemeClr val="tx1"/>
                          </a:solidFill>
                          <a:effectLst/>
                          <a:latin typeface="Courier New" pitchFamily="49" charset="0"/>
                          <a:ea typeface="+mn-ea"/>
                          <a:cs typeface="+mn-cs"/>
                        </a:rPr>
                        <a:t>NPRR484</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sngStrike" kern="1200" cap="none" normalizeH="0" baseline="0" dirty="0" smtClean="0">
                          <a:ln>
                            <a:noFill/>
                          </a:ln>
                          <a:solidFill>
                            <a:schemeClr val="tx1"/>
                          </a:solidFill>
                          <a:effectLst/>
                          <a:latin typeface="Courier New" pitchFamily="49" charset="0"/>
                          <a:ea typeface="+mn-ea"/>
                          <a:cs typeface="+mn-cs"/>
                        </a:rPr>
                        <a:t>NPRR829</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rgbClr val="FF0000"/>
                          </a:solidFill>
                          <a:effectLst/>
                          <a:latin typeface="Courier New" pitchFamily="49" charset="0"/>
                          <a:ea typeface="+mn-ea"/>
                          <a:cs typeface="+mn-cs"/>
                        </a:rPr>
                        <a:t> </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1" u="none" strike="noStrike" kern="1200" cap="none" normalizeH="0" baseline="0" dirty="0" smtClean="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OBDRR023</a:t>
                      </a:r>
                      <a:r>
                        <a:rPr kumimoji="0" lang="en-US" sz="900" b="0" i="0" u="none" strike="noStrike" kern="1200" cap="none" normalizeH="0" baseline="0" dirty="0" smtClean="0">
                          <a:ln>
                            <a:noFill/>
                          </a:ln>
                          <a:solidFill>
                            <a:schemeClr val="tx1"/>
                          </a:solidFill>
                          <a:effectLst/>
                          <a:latin typeface="Courier New" pitchFamily="49" charset="0"/>
                          <a:ea typeface="+mn-ea"/>
                          <a:cs typeface="+mn-cs"/>
                        </a:rPr>
                        <a:t>(b)</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SCR781</a:t>
                      </a:r>
                      <a:r>
                        <a:rPr kumimoji="0" lang="en-US" sz="1000" b="0" i="0" u="none" strike="noStrike" kern="1200" cap="none" normalizeH="0" baseline="0" dirty="0" smtClean="0">
                          <a:ln>
                            <a:noFill/>
                          </a:ln>
                          <a:solidFill>
                            <a:schemeClr val="tx1"/>
                          </a:solidFill>
                          <a:effectLst/>
                          <a:latin typeface="Courier New" pitchFamily="49" charset="0"/>
                          <a:ea typeface="+mn-ea"/>
                          <a:cs typeface="+mn-cs"/>
                        </a:rPr>
                        <a:t>(b)</a:t>
                      </a:r>
                      <a:r>
                        <a:rPr kumimoji="0" lang="en-US" sz="1200" b="0" i="0" u="none" strike="sngStrike" kern="1200" cap="none" normalizeH="0" baseline="0" dirty="0" smtClean="0">
                          <a:ln>
                            <a:noFill/>
                          </a:ln>
                          <a:solidFill>
                            <a:schemeClr val="tx1"/>
                          </a:solidFill>
                          <a:effectLst/>
                          <a:latin typeface="Courier New" pitchFamily="49" charset="0"/>
                          <a:ea typeface="+mn-ea"/>
                          <a:cs typeface="+mn-cs"/>
                        </a:rPr>
                        <a:t> </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05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05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05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05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05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05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05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05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05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100" b="0" i="0" u="none" strike="noStrike" kern="1200" cap="none" normalizeH="0" baseline="0" dirty="0" smtClean="0">
                          <a:ln>
                            <a:noFill/>
                          </a:ln>
                          <a:solidFill>
                            <a:schemeClr val="tx1"/>
                          </a:solidFill>
                          <a:effectLst/>
                          <a:latin typeface="Courier New" pitchFamily="49" charset="0"/>
                          <a:ea typeface="+mn-ea"/>
                          <a:cs typeface="+mn-cs"/>
                        </a:rPr>
                        <a:t>FFR Advancement</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000" b="0" i="0" u="none" strike="noStrike" kern="1200" cap="none" normalizeH="0" baseline="0" dirty="0" smtClean="0">
                          <a:ln>
                            <a:noFill/>
                          </a:ln>
                          <a:solidFill>
                            <a:schemeClr val="tx1"/>
                          </a:solidFill>
                          <a:effectLst/>
                          <a:latin typeface="Courier New" pitchFamily="49" charset="0"/>
                          <a:ea typeface="+mn-ea"/>
                          <a:cs typeface="+mn-cs"/>
                        </a:rPr>
                        <a:t>(NPRR863 FFR)</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NPRR1015</a:t>
                      </a:r>
                      <a:endParaRPr kumimoji="0" lang="en-US" sz="11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05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05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05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05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NPRR863</a:t>
                      </a:r>
                      <a:r>
                        <a:rPr kumimoji="0" lang="en-US" sz="1000" b="0" i="0" u="none" strike="noStrike" kern="1200" cap="none" normalizeH="0" baseline="0" dirty="0" smtClean="0">
                          <a:ln>
                            <a:noFill/>
                          </a:ln>
                          <a:solidFill>
                            <a:schemeClr val="tx1"/>
                          </a:solidFill>
                          <a:effectLst/>
                          <a:latin typeface="Courier New" pitchFamily="49" charset="0"/>
                          <a:ea typeface="+mn-ea"/>
                          <a:cs typeface="+mn-cs"/>
                        </a:rPr>
                        <a:t> </a:t>
                      </a:r>
                      <a:r>
                        <a:rPr kumimoji="0" lang="en-US" sz="900" b="0" i="0" u="none" strike="noStrike" kern="1200" cap="none" normalizeH="0" baseline="0" dirty="0" smtClean="0">
                          <a:ln>
                            <a:noFill/>
                          </a:ln>
                          <a:solidFill>
                            <a:schemeClr val="tx1"/>
                          </a:solidFill>
                          <a:effectLst/>
                          <a:latin typeface="Courier New" pitchFamily="49" charset="0"/>
                          <a:ea typeface="+mn-ea"/>
                          <a:cs typeface="+mn-cs"/>
                        </a:rPr>
                        <a:t>ECRS</a:t>
                      </a:r>
                      <a:endParaRPr kumimoji="0" lang="en-US" sz="8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NPRR1015</a:t>
                      </a:r>
                      <a:endParaRPr kumimoji="0" lang="en-US" sz="1100" b="0" i="0" u="none" strike="noStrike" kern="1200" cap="none" normalizeH="0" baseline="0" dirty="0" smtClean="0">
                        <a:ln>
                          <a:noFill/>
                        </a:ln>
                        <a:solidFill>
                          <a:schemeClr val="tx1"/>
                        </a:solidFill>
                        <a:effectLst/>
                        <a:latin typeface="Courier New" pitchFamily="49" charset="0"/>
                        <a:ea typeface="+mn-ea"/>
                        <a:cs typeface="+mn-cs"/>
                      </a:endParaRPr>
                    </a:p>
                  </a:txBody>
                  <a:tcPr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24" name="TextBox 21"/>
          <p:cNvSpPr txBox="1">
            <a:spLocks noChangeArrowheads="1"/>
          </p:cNvSpPr>
          <p:nvPr/>
        </p:nvSpPr>
        <p:spPr bwMode="auto">
          <a:xfrm>
            <a:off x="5194363" y="5545982"/>
            <a:ext cx="1173951" cy="83099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ctr" anchorCtr="0">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defTabSz="914400" eaLnBrk="1" hangingPunct="1">
              <a:defRPr/>
            </a:pPr>
            <a:r>
              <a:rPr lang="en-US" sz="800" b="0" u="sng" kern="0" dirty="0" smtClean="0">
                <a:solidFill>
                  <a:srgbClr val="000000"/>
                </a:solidFill>
                <a:cs typeface="+mn-cs"/>
              </a:rPr>
              <a:t>Project Status Codes </a:t>
            </a:r>
          </a:p>
          <a:p>
            <a:pPr defTabSz="914400" eaLnBrk="1" hangingPunct="1">
              <a:defRPr/>
            </a:pPr>
            <a:r>
              <a:rPr lang="en-US" sz="800" b="0" kern="0" dirty="0" smtClean="0">
                <a:solidFill>
                  <a:srgbClr val="000000"/>
                </a:solidFill>
                <a:cs typeface="+mn-cs"/>
              </a:rPr>
              <a:t>  NS = Not Started</a:t>
            </a:r>
          </a:p>
          <a:p>
            <a:pPr defTabSz="914400" eaLnBrk="1" hangingPunct="1">
              <a:defRPr/>
            </a:pPr>
            <a:r>
              <a:rPr lang="en-US" sz="800" b="0" kern="0" dirty="0" smtClean="0">
                <a:solidFill>
                  <a:srgbClr val="000000"/>
                </a:solidFill>
                <a:cs typeface="+mn-cs"/>
              </a:rPr>
              <a:t>  I     = Initiation</a:t>
            </a:r>
          </a:p>
          <a:p>
            <a:pPr defTabSz="914400" eaLnBrk="1" hangingPunct="1">
              <a:defRPr/>
            </a:pPr>
            <a:r>
              <a:rPr lang="en-US" sz="800" b="0" kern="0" dirty="0" smtClean="0">
                <a:solidFill>
                  <a:srgbClr val="000000"/>
                </a:solidFill>
                <a:cs typeface="+mn-cs"/>
              </a:rPr>
              <a:t>  P    = Planning</a:t>
            </a:r>
          </a:p>
          <a:p>
            <a:pPr defTabSz="914400" eaLnBrk="1" hangingPunct="1">
              <a:defRPr/>
            </a:pPr>
            <a:r>
              <a:rPr lang="en-US" sz="800" b="0" kern="0" dirty="0" smtClean="0">
                <a:solidFill>
                  <a:srgbClr val="000000"/>
                </a:solidFill>
                <a:cs typeface="+mn-cs"/>
              </a:rPr>
              <a:t>  E    = Execution</a:t>
            </a:r>
          </a:p>
          <a:p>
            <a:pPr defTabSz="914400" eaLnBrk="1" hangingPunct="1">
              <a:defRPr/>
            </a:pPr>
            <a:r>
              <a:rPr lang="en-US" sz="800" b="0" kern="0" dirty="0" smtClean="0">
                <a:solidFill>
                  <a:srgbClr val="000000"/>
                </a:solidFill>
                <a:cs typeface="+mn-cs"/>
              </a:rPr>
              <a:t>  H    = On Hold</a:t>
            </a:r>
          </a:p>
        </p:txBody>
      </p:sp>
      <p:sp>
        <p:nvSpPr>
          <p:cNvPr id="3" name="Flowchart: Alternate Process 2"/>
          <p:cNvSpPr/>
          <p:nvPr/>
        </p:nvSpPr>
        <p:spPr>
          <a:xfrm>
            <a:off x="160867" y="797795"/>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eaLnBrk="1" fontAlgn="auto" hangingPunct="1">
              <a:spcBef>
                <a:spcPts val="0"/>
              </a:spcBef>
              <a:spcAft>
                <a:spcPts val="0"/>
              </a:spcAft>
            </a:pPr>
            <a:r>
              <a:rPr lang="en-US" sz="900" b="1" dirty="0" smtClean="0">
                <a:solidFill>
                  <a:srgbClr val="FFFFFF"/>
                </a:solidFill>
              </a:rPr>
              <a:t>R1</a:t>
            </a:r>
            <a:endParaRPr lang="en-US" sz="1400" b="1" dirty="0">
              <a:solidFill>
                <a:srgbClr val="FFFFFF"/>
              </a:solidFill>
            </a:endParaRPr>
          </a:p>
        </p:txBody>
      </p:sp>
      <p:sp>
        <p:nvSpPr>
          <p:cNvPr id="51" name="Flowchart: Alternate Process 50"/>
          <p:cNvSpPr/>
          <p:nvPr/>
        </p:nvSpPr>
        <p:spPr>
          <a:xfrm>
            <a:off x="1600200" y="806036"/>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eaLnBrk="1" fontAlgn="auto" hangingPunct="1">
              <a:spcBef>
                <a:spcPts val="0"/>
              </a:spcBef>
              <a:spcAft>
                <a:spcPts val="0"/>
              </a:spcAft>
            </a:pPr>
            <a:r>
              <a:rPr lang="en-US" sz="900" b="1" dirty="0" smtClean="0">
                <a:solidFill>
                  <a:srgbClr val="FFFFFF"/>
                </a:solidFill>
              </a:rPr>
              <a:t>R2</a:t>
            </a:r>
            <a:endParaRPr lang="en-US" sz="1400" b="1" dirty="0">
              <a:solidFill>
                <a:srgbClr val="FFFFFF"/>
              </a:solidFill>
            </a:endParaRPr>
          </a:p>
        </p:txBody>
      </p:sp>
      <p:sp>
        <p:nvSpPr>
          <p:cNvPr id="52" name="Flowchart: Alternate Process 51"/>
          <p:cNvSpPr/>
          <p:nvPr/>
        </p:nvSpPr>
        <p:spPr>
          <a:xfrm>
            <a:off x="3124200" y="796160"/>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eaLnBrk="1" fontAlgn="auto" hangingPunct="1">
              <a:spcBef>
                <a:spcPts val="0"/>
              </a:spcBef>
              <a:spcAft>
                <a:spcPts val="0"/>
              </a:spcAft>
            </a:pPr>
            <a:r>
              <a:rPr lang="en-US" sz="900" b="1" dirty="0" smtClean="0">
                <a:solidFill>
                  <a:srgbClr val="FFFFFF"/>
                </a:solidFill>
              </a:rPr>
              <a:t>R3</a:t>
            </a:r>
            <a:endParaRPr lang="en-US" sz="1400" b="1" dirty="0">
              <a:solidFill>
                <a:srgbClr val="FFFFFF"/>
              </a:solidFill>
            </a:endParaRPr>
          </a:p>
        </p:txBody>
      </p:sp>
      <p:sp>
        <p:nvSpPr>
          <p:cNvPr id="53" name="Flowchart: Alternate Process 52"/>
          <p:cNvSpPr/>
          <p:nvPr/>
        </p:nvSpPr>
        <p:spPr>
          <a:xfrm>
            <a:off x="4572000" y="802054"/>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eaLnBrk="1" fontAlgn="auto" hangingPunct="1">
              <a:spcBef>
                <a:spcPts val="0"/>
              </a:spcBef>
              <a:spcAft>
                <a:spcPts val="0"/>
              </a:spcAft>
            </a:pPr>
            <a:r>
              <a:rPr lang="en-US" sz="900" b="1" dirty="0" smtClean="0">
                <a:solidFill>
                  <a:srgbClr val="FFFFFF"/>
                </a:solidFill>
              </a:rPr>
              <a:t>R4</a:t>
            </a:r>
            <a:endParaRPr lang="en-US" sz="1400" b="1" dirty="0">
              <a:solidFill>
                <a:srgbClr val="FFFFFF"/>
              </a:solidFill>
            </a:endParaRPr>
          </a:p>
        </p:txBody>
      </p:sp>
      <p:sp>
        <p:nvSpPr>
          <p:cNvPr id="54" name="Flowchart: Alternate Process 53"/>
          <p:cNvSpPr/>
          <p:nvPr/>
        </p:nvSpPr>
        <p:spPr>
          <a:xfrm>
            <a:off x="6021407" y="797439"/>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eaLnBrk="1" fontAlgn="auto" hangingPunct="1">
              <a:spcBef>
                <a:spcPts val="0"/>
              </a:spcBef>
              <a:spcAft>
                <a:spcPts val="0"/>
              </a:spcAft>
            </a:pPr>
            <a:r>
              <a:rPr lang="en-US" sz="900" b="1" dirty="0" smtClean="0">
                <a:solidFill>
                  <a:srgbClr val="FFFFFF"/>
                </a:solidFill>
              </a:rPr>
              <a:t>R5</a:t>
            </a:r>
            <a:endParaRPr lang="en-US" sz="1400" b="1" dirty="0">
              <a:solidFill>
                <a:srgbClr val="FFFFFF"/>
              </a:solidFill>
            </a:endParaRPr>
          </a:p>
        </p:txBody>
      </p:sp>
      <p:sp>
        <p:nvSpPr>
          <p:cNvPr id="55" name="Flowchart: Alternate Process 54"/>
          <p:cNvSpPr/>
          <p:nvPr/>
        </p:nvSpPr>
        <p:spPr>
          <a:xfrm>
            <a:off x="7475046" y="802054"/>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eaLnBrk="1" fontAlgn="auto" hangingPunct="1">
              <a:spcBef>
                <a:spcPts val="0"/>
              </a:spcBef>
              <a:spcAft>
                <a:spcPts val="0"/>
              </a:spcAft>
            </a:pPr>
            <a:r>
              <a:rPr lang="en-US" sz="900" b="1" dirty="0" smtClean="0">
                <a:solidFill>
                  <a:srgbClr val="FFFFFF"/>
                </a:solidFill>
              </a:rPr>
              <a:t>R6</a:t>
            </a:r>
            <a:endParaRPr lang="en-US" sz="1400" b="1" dirty="0">
              <a:solidFill>
                <a:srgbClr val="FFFFFF"/>
              </a:solidFill>
            </a:endParaRPr>
          </a:p>
        </p:txBody>
      </p:sp>
      <p:sp>
        <p:nvSpPr>
          <p:cNvPr id="18" name="TextBox 21"/>
          <p:cNvSpPr txBox="1">
            <a:spLocks noChangeArrowheads="1"/>
          </p:cNvSpPr>
          <p:nvPr/>
        </p:nvSpPr>
        <p:spPr bwMode="auto">
          <a:xfrm>
            <a:off x="6470115" y="5546943"/>
            <a:ext cx="2505302" cy="830997"/>
          </a:xfrm>
          <a:prstGeom prst="rect">
            <a:avLst/>
          </a:prstGeom>
          <a:solidFill>
            <a:schemeClr val="bg1"/>
          </a:solidFill>
          <a:ln w="9525">
            <a:solidFill>
              <a:srgbClr val="000000"/>
            </a:solidFill>
            <a:miter lim="800000"/>
            <a:headEnd/>
            <a:tailEnd/>
          </a:ln>
          <a:extLst/>
        </p:spPr>
        <p:txBody>
          <a:bodyPr wrap="square" anchor="ctr" anchorCtr="0">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defTabSz="914400" eaLnBrk="1" hangingPunct="1">
              <a:defRPr/>
            </a:pPr>
            <a:r>
              <a:rPr lang="en-US" sz="800" b="0" kern="0" dirty="0" smtClean="0">
                <a:solidFill>
                  <a:prstClr val="black"/>
                </a:solidFill>
                <a:cs typeface="+mn-cs"/>
              </a:rPr>
              <a:t>NPRR902(a) – ECEII Market Participant MPIM role</a:t>
            </a:r>
          </a:p>
          <a:p>
            <a:pPr defTabSz="914400" eaLnBrk="1" hangingPunct="1">
              <a:defRPr/>
            </a:pPr>
            <a:r>
              <a:rPr lang="en-US" sz="800" b="0" kern="0" dirty="0" smtClean="0">
                <a:solidFill>
                  <a:prstClr val="black"/>
                </a:solidFill>
                <a:cs typeface="+mn-cs"/>
              </a:rPr>
              <a:t>NPRR902(b) – MIS links updated for ECEII reports</a:t>
            </a:r>
          </a:p>
          <a:p>
            <a:pPr defTabSz="914400" eaLnBrk="1" hangingPunct="1">
              <a:defRPr/>
            </a:pPr>
            <a:r>
              <a:rPr lang="en-US" sz="800" b="0" kern="0" dirty="0" smtClean="0">
                <a:solidFill>
                  <a:prstClr val="black"/>
                </a:solidFill>
                <a:cs typeface="+mn-cs"/>
              </a:rPr>
              <a:t>NPRR978(c) </a:t>
            </a:r>
            <a:r>
              <a:rPr lang="en-US" sz="800" b="0" kern="0" dirty="0">
                <a:solidFill>
                  <a:prstClr val="black"/>
                </a:solidFill>
                <a:cs typeface="+mn-cs"/>
              </a:rPr>
              <a:t>– </a:t>
            </a:r>
            <a:r>
              <a:rPr lang="en-US" sz="800" b="0" kern="0" dirty="0" smtClean="0">
                <a:solidFill>
                  <a:prstClr val="black"/>
                </a:solidFill>
                <a:cs typeface="+mn-cs"/>
              </a:rPr>
              <a:t>Forecast Zone scope</a:t>
            </a:r>
            <a:endParaRPr lang="en-US" sz="800" b="0" kern="0" dirty="0">
              <a:solidFill>
                <a:prstClr val="black"/>
              </a:solidFill>
              <a:cs typeface="+mn-cs"/>
            </a:endParaRPr>
          </a:p>
          <a:p>
            <a:pPr defTabSz="914400" eaLnBrk="1" hangingPunct="1">
              <a:defRPr/>
            </a:pPr>
            <a:r>
              <a:rPr lang="en-US" sz="800" b="0" kern="0" dirty="0" smtClean="0">
                <a:solidFill>
                  <a:prstClr val="black"/>
                </a:solidFill>
                <a:cs typeface="+mn-cs"/>
              </a:rPr>
              <a:t>SCR781(b) </a:t>
            </a:r>
            <a:r>
              <a:rPr lang="en-US" sz="800" b="0" kern="0" dirty="0">
                <a:solidFill>
                  <a:prstClr val="black"/>
                </a:solidFill>
                <a:cs typeface="+mn-cs"/>
              </a:rPr>
              <a:t>– </a:t>
            </a:r>
            <a:r>
              <a:rPr lang="en-US" sz="800" b="0" kern="0" dirty="0" smtClean="0">
                <a:solidFill>
                  <a:prstClr val="black"/>
                </a:solidFill>
                <a:cs typeface="+mn-cs"/>
              </a:rPr>
              <a:t>“Add” capability</a:t>
            </a:r>
          </a:p>
          <a:p>
            <a:pPr defTabSz="914400" eaLnBrk="1" hangingPunct="1">
              <a:defRPr/>
            </a:pPr>
            <a:r>
              <a:rPr lang="en-US" sz="800" b="0" kern="0" dirty="0" smtClean="0">
                <a:solidFill>
                  <a:prstClr val="black"/>
                </a:solidFill>
                <a:cs typeface="+mn-cs"/>
              </a:rPr>
              <a:t>OBDRR023(a) – ERS Expenditure Limit</a:t>
            </a:r>
          </a:p>
          <a:p>
            <a:pPr defTabSz="914400" eaLnBrk="1" hangingPunct="1">
              <a:defRPr/>
            </a:pPr>
            <a:r>
              <a:rPr lang="en-US" sz="800" b="0" kern="0" dirty="0" smtClean="0">
                <a:solidFill>
                  <a:prstClr val="black"/>
                </a:solidFill>
                <a:cs typeface="+mn-cs"/>
              </a:rPr>
              <a:t>OBDRR023(b) – 4 Standard Contract Terms/Year</a:t>
            </a:r>
          </a:p>
        </p:txBody>
      </p:sp>
      <p:graphicFrame>
        <p:nvGraphicFramePr>
          <p:cNvPr id="38" name="Table 37"/>
          <p:cNvGraphicFramePr>
            <a:graphicFrameLocks noGrp="1"/>
          </p:cNvGraphicFramePr>
          <p:nvPr>
            <p:extLst/>
          </p:nvPr>
        </p:nvGraphicFramePr>
        <p:xfrm>
          <a:off x="176358" y="5098190"/>
          <a:ext cx="8799059" cy="365760"/>
        </p:xfrm>
        <a:graphic>
          <a:graphicData uri="http://schemas.openxmlformats.org/drawingml/2006/table">
            <a:tbl>
              <a:tblPr firstRow="1" bandRow="1"/>
              <a:tblGrid>
                <a:gridCol w="1042842"/>
                <a:gridCol w="7756217"/>
              </a:tblGrid>
              <a:tr h="293370">
                <a:tc>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algn="ctr"/>
                      <a:r>
                        <a:rPr lang="en-US" sz="1200" b="1" dirty="0" smtClean="0">
                          <a:solidFill>
                            <a:schemeClr val="tx1"/>
                          </a:solidFill>
                        </a:rPr>
                        <a:t>TBD Items</a:t>
                      </a:r>
                      <a:endParaRPr lang="en-US" sz="1200" b="1" dirty="0">
                        <a:solidFill>
                          <a:schemeClr val="tx1"/>
                        </a:solidFill>
                      </a:endParaRP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lumMod val="85000"/>
                      </a:srgbClr>
                    </a:solidFill>
                  </a:tcPr>
                </a:tc>
                <a:tc>
                  <a:txBody>
                    <a:bodyPr/>
                    <a:lstStyle/>
                    <a:p>
                      <a:pPr algn="ctr"/>
                      <a:r>
                        <a:rPr lang="en-US" sz="900" b="0" strike="noStrike" kern="1200" baseline="0" dirty="0" smtClean="0">
                          <a:solidFill>
                            <a:schemeClr val="tx1"/>
                          </a:solidFill>
                          <a:latin typeface="+mn-lt"/>
                          <a:ea typeface="+mn-ea"/>
                          <a:cs typeface="+mn-cs"/>
                        </a:rPr>
                        <a:t>NPRRs: </a:t>
                      </a:r>
                      <a:r>
                        <a:rPr lang="en-US" sz="900" b="0" strike="noStrike" kern="1200" baseline="0" dirty="0" smtClean="0">
                          <a:solidFill>
                            <a:srgbClr val="FF0000"/>
                          </a:solidFill>
                          <a:latin typeface="+mn-lt"/>
                          <a:ea typeface="+mn-ea"/>
                          <a:cs typeface="+mn-cs"/>
                        </a:rPr>
                        <a:t>484</a:t>
                      </a:r>
                      <a:r>
                        <a:rPr lang="en-US" sz="900" b="0" strike="noStrike" kern="1200" baseline="0" dirty="0" smtClean="0">
                          <a:solidFill>
                            <a:schemeClr val="tx1"/>
                          </a:solidFill>
                          <a:latin typeface="+mn-lt"/>
                          <a:ea typeface="+mn-ea"/>
                          <a:cs typeface="+mn-cs"/>
                        </a:rPr>
                        <a:t>, 825(b), 826, </a:t>
                      </a:r>
                      <a:r>
                        <a:rPr lang="en-US" sz="900" b="0" strike="noStrike" kern="1200" baseline="0" dirty="0" smtClean="0">
                          <a:solidFill>
                            <a:srgbClr val="FF0000"/>
                          </a:solidFill>
                          <a:latin typeface="+mn-lt"/>
                          <a:ea typeface="+mn-ea"/>
                          <a:cs typeface="+mn-cs"/>
                        </a:rPr>
                        <a:t>829</a:t>
                      </a:r>
                      <a:r>
                        <a:rPr lang="en-US" sz="900" b="0" strike="noStrike" kern="1200" baseline="0" dirty="0" smtClean="0">
                          <a:solidFill>
                            <a:schemeClr val="tx1"/>
                          </a:solidFill>
                          <a:latin typeface="+mn-lt"/>
                          <a:ea typeface="+mn-ea"/>
                          <a:cs typeface="+mn-cs"/>
                        </a:rPr>
                        <a:t>, 841, 857, </a:t>
                      </a:r>
                      <a:r>
                        <a:rPr lang="en-US" sz="900" b="0" strike="noStrike" kern="1200" baseline="0" dirty="0" smtClean="0">
                          <a:solidFill>
                            <a:srgbClr val="FF0000"/>
                          </a:solidFill>
                          <a:latin typeface="+mn-lt"/>
                          <a:ea typeface="+mn-ea"/>
                          <a:cs typeface="+mn-cs"/>
                        </a:rPr>
                        <a:t>867</a:t>
                      </a:r>
                      <a:r>
                        <a:rPr lang="en-US" sz="900" b="0" strike="noStrike" kern="1200" baseline="0" dirty="0" smtClean="0">
                          <a:solidFill>
                            <a:schemeClr val="tx1"/>
                          </a:solidFill>
                          <a:latin typeface="+mn-lt"/>
                          <a:ea typeface="+mn-ea"/>
                          <a:cs typeface="+mn-cs"/>
                        </a:rPr>
                        <a:t>, 879, 885, 918, 935(b), 936, 939, 941, 945, 962, 965, 1030, 1032, 1034, 1040, 1051</a:t>
                      </a:r>
                    </a:p>
                    <a:p>
                      <a:pPr algn="ctr"/>
                      <a:r>
                        <a:rPr lang="en-US" sz="900" b="0" strike="noStrike" kern="1200" baseline="0" dirty="0" smtClean="0">
                          <a:solidFill>
                            <a:schemeClr val="tx1"/>
                          </a:solidFill>
                          <a:latin typeface="+mn-lt"/>
                          <a:ea typeface="+mn-ea"/>
                          <a:cs typeface="+mn-cs"/>
                        </a:rPr>
                        <a:t>SCRs: </a:t>
                      </a:r>
                      <a:r>
                        <a:rPr lang="en-US" sz="900" b="0" strike="sngStrike" kern="1200" baseline="0" dirty="0" smtClean="0">
                          <a:solidFill>
                            <a:schemeClr val="tx1"/>
                          </a:solidFill>
                          <a:latin typeface="+mn-lt"/>
                          <a:ea typeface="+mn-ea"/>
                          <a:cs typeface="+mn-cs"/>
                        </a:rPr>
                        <a:t>789</a:t>
                      </a:r>
                      <a:r>
                        <a:rPr lang="en-US" sz="900" b="0" strike="noStrike" kern="1200" baseline="0" dirty="0" smtClean="0">
                          <a:solidFill>
                            <a:schemeClr val="tx1"/>
                          </a:solidFill>
                          <a:latin typeface="+mn-lt"/>
                          <a:ea typeface="+mn-ea"/>
                          <a:cs typeface="+mn-cs"/>
                        </a:rPr>
                        <a:t>, 799, 800, 805, 809, 812                                      Market Guides: PGRR066 </a:t>
                      </a:r>
                      <a:endParaRPr lang="en-US" sz="900" b="0" strike="sngStrike" kern="1200" baseline="0" dirty="0">
                        <a:solidFill>
                          <a:srgbClr val="FF0000"/>
                        </a:solidFill>
                        <a:latin typeface="+mn-lt"/>
                        <a:ea typeface="+mn-ea"/>
                        <a:cs typeface="+mn-cs"/>
                      </a:endParaRP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tint val="40000"/>
                      </a:srgbClr>
                    </a:solidFill>
                  </a:tcPr>
                </a:tc>
              </a:tr>
            </a:tbl>
          </a:graphicData>
        </a:graphic>
      </p:graphicFrame>
      <p:sp>
        <p:nvSpPr>
          <p:cNvPr id="19" name="TextBox 18"/>
          <p:cNvSpPr txBox="1"/>
          <p:nvPr/>
        </p:nvSpPr>
        <p:spPr>
          <a:xfrm>
            <a:off x="4261749" y="1355698"/>
            <a:ext cx="370549" cy="677108"/>
          </a:xfrm>
          <a:prstGeom prst="rect">
            <a:avLst/>
          </a:prstGeom>
          <a:noFill/>
        </p:spPr>
        <p:txBody>
          <a:bodyPr wrap="square" rtlCol="0">
            <a:spAutoFit/>
          </a:bodyPr>
          <a:lstStyle/>
          <a:p>
            <a:pPr algn="ctr" defTabSz="914400" eaLnBrk="1" hangingPunct="1">
              <a:defRPr/>
            </a:pPr>
            <a:r>
              <a:rPr lang="en-US" sz="1000" b="1" i="1" kern="0" dirty="0" smtClean="0">
                <a:solidFill>
                  <a:srgbClr val="000000"/>
                </a:solidFill>
                <a:latin typeface="Arial" panose="020B0604020202020204"/>
                <a:cs typeface="+mn-cs"/>
              </a:rPr>
              <a:t> </a:t>
            </a:r>
          </a:p>
          <a:p>
            <a:pPr algn="ctr" defTabSz="914400" eaLnBrk="1" hangingPunct="1">
              <a:defRPr/>
            </a:pPr>
            <a:endParaRPr lang="en-US" sz="400" b="1" i="1" kern="0" dirty="0" smtClean="0">
              <a:solidFill>
                <a:srgbClr val="000000"/>
              </a:solidFill>
              <a:latin typeface="Arial" panose="020B0604020202020204"/>
              <a:cs typeface="+mn-cs"/>
            </a:endParaRPr>
          </a:p>
          <a:p>
            <a:pPr algn="ctr" defTabSz="914400" eaLnBrk="1" hangingPunct="1">
              <a:defRPr/>
            </a:pPr>
            <a:endParaRPr lang="en-US" sz="1000" b="1" i="1" kern="0" dirty="0">
              <a:solidFill>
                <a:srgbClr val="000000"/>
              </a:solidFill>
              <a:latin typeface="Arial" panose="020B0604020202020204"/>
              <a:cs typeface="+mn-cs"/>
            </a:endParaRPr>
          </a:p>
          <a:p>
            <a:pPr algn="ctr" defTabSz="914400" eaLnBrk="1" hangingPunct="1">
              <a:defRPr/>
            </a:pPr>
            <a:endParaRPr lang="en-US" sz="400" b="1" i="1" kern="0" dirty="0" smtClean="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E</a:t>
            </a:r>
            <a:endParaRPr lang="en-US" sz="1000" b="1" i="1" kern="0" dirty="0">
              <a:solidFill>
                <a:srgbClr val="000000"/>
              </a:solidFill>
              <a:latin typeface="Arial" panose="020B0604020202020204"/>
              <a:cs typeface="+mn-cs"/>
            </a:endParaRPr>
          </a:p>
        </p:txBody>
      </p:sp>
      <p:sp>
        <p:nvSpPr>
          <p:cNvPr id="20" name="TextBox 19"/>
          <p:cNvSpPr txBox="1"/>
          <p:nvPr/>
        </p:nvSpPr>
        <p:spPr>
          <a:xfrm>
            <a:off x="2798047" y="3547312"/>
            <a:ext cx="370549" cy="461665"/>
          </a:xfrm>
          <a:prstGeom prst="rect">
            <a:avLst/>
          </a:prstGeom>
          <a:noFill/>
        </p:spPr>
        <p:txBody>
          <a:bodyPr wrap="square" rtlCol="0">
            <a:spAutoFit/>
          </a:bodyPr>
          <a:lstStyle/>
          <a:p>
            <a:pPr algn="ctr" defTabSz="914400" eaLnBrk="1" hangingPunct="1">
              <a:defRPr/>
            </a:pPr>
            <a:r>
              <a:rPr lang="en-US" sz="1000" b="1" i="1" kern="0" dirty="0" smtClean="0">
                <a:solidFill>
                  <a:srgbClr val="000000"/>
                </a:solidFill>
                <a:latin typeface="Arial" panose="020B0604020202020204"/>
                <a:cs typeface="+mn-cs"/>
              </a:rPr>
              <a:t>E</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E</a:t>
            </a:r>
            <a:endParaRPr lang="en-US" sz="900" b="1" i="1" kern="0" dirty="0" smtClean="0">
              <a:solidFill>
                <a:srgbClr val="000000"/>
              </a:solidFill>
              <a:latin typeface="Arial" panose="020B0604020202020204"/>
              <a:cs typeface="+mn-cs"/>
            </a:endParaRPr>
          </a:p>
        </p:txBody>
      </p:sp>
      <p:sp>
        <p:nvSpPr>
          <p:cNvPr id="22" name="TextBox 12"/>
          <p:cNvSpPr txBox="1">
            <a:spLocks noChangeArrowheads="1"/>
          </p:cNvSpPr>
          <p:nvPr/>
        </p:nvSpPr>
        <p:spPr bwMode="auto">
          <a:xfrm>
            <a:off x="7467095" y="4152812"/>
            <a:ext cx="1516626"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smtClean="0">
                <a:solidFill>
                  <a:prstClr val="black"/>
                </a:solidFill>
                <a:cs typeface="+mn-cs"/>
              </a:rPr>
              <a:t>2024 Go-Lives</a:t>
            </a:r>
            <a:endParaRPr lang="en-US" sz="1200" b="0" kern="0" dirty="0">
              <a:solidFill>
                <a:prstClr val="black"/>
              </a:solidFill>
              <a:cs typeface="+mn-cs"/>
            </a:endParaRPr>
          </a:p>
        </p:txBody>
      </p:sp>
      <p:sp>
        <p:nvSpPr>
          <p:cNvPr id="23" name="TextBox 12"/>
          <p:cNvSpPr txBox="1">
            <a:spLocks noChangeArrowheads="1"/>
          </p:cNvSpPr>
          <p:nvPr/>
        </p:nvSpPr>
        <p:spPr bwMode="auto">
          <a:xfrm>
            <a:off x="5779911" y="3541910"/>
            <a:ext cx="1964247" cy="415498"/>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smtClean="0">
                <a:solidFill>
                  <a:prstClr val="black"/>
                </a:solidFill>
                <a:cs typeface="+mn-cs"/>
              </a:rPr>
              <a:t>RIOO – Q4 2021</a:t>
            </a:r>
          </a:p>
          <a:p>
            <a:pPr algn="ctr" defTabSz="914400" eaLnBrk="1" hangingPunct="1">
              <a:defRPr/>
            </a:pPr>
            <a:r>
              <a:rPr lang="en-US" sz="900" b="0" kern="0" dirty="0" smtClean="0">
                <a:solidFill>
                  <a:prstClr val="black"/>
                </a:solidFill>
                <a:cs typeface="+mn-cs"/>
              </a:rPr>
              <a:t>RARF Add Functionality Go-Live</a:t>
            </a:r>
            <a:endParaRPr lang="en-US" sz="900" b="0" kern="0" dirty="0">
              <a:solidFill>
                <a:prstClr val="black"/>
              </a:solidFill>
              <a:cs typeface="+mn-cs"/>
            </a:endParaRPr>
          </a:p>
        </p:txBody>
      </p:sp>
      <p:sp>
        <p:nvSpPr>
          <p:cNvPr id="25" name="TextBox 12"/>
          <p:cNvSpPr txBox="1">
            <a:spLocks noChangeArrowheads="1"/>
          </p:cNvSpPr>
          <p:nvPr/>
        </p:nvSpPr>
        <p:spPr bwMode="auto">
          <a:xfrm>
            <a:off x="7467095" y="2771001"/>
            <a:ext cx="1512475"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smtClean="0">
                <a:solidFill>
                  <a:prstClr val="black"/>
                </a:solidFill>
                <a:cs typeface="+mn-cs"/>
              </a:rPr>
              <a:t>TBD Go-Live</a:t>
            </a:r>
            <a:endParaRPr lang="en-US" sz="1200" b="0" kern="0" dirty="0">
              <a:solidFill>
                <a:prstClr val="black"/>
              </a:solidFill>
              <a:cs typeface="+mn-cs"/>
            </a:endParaRPr>
          </a:p>
        </p:txBody>
      </p:sp>
      <p:sp>
        <p:nvSpPr>
          <p:cNvPr id="26" name="TextBox 25"/>
          <p:cNvSpPr txBox="1"/>
          <p:nvPr/>
        </p:nvSpPr>
        <p:spPr>
          <a:xfrm>
            <a:off x="7162800" y="3988713"/>
            <a:ext cx="370549" cy="446276"/>
          </a:xfrm>
          <a:prstGeom prst="rect">
            <a:avLst/>
          </a:prstGeom>
          <a:noFill/>
        </p:spPr>
        <p:txBody>
          <a:bodyPr wrap="square" rtlCol="0">
            <a:spAutoFit/>
          </a:bodyPr>
          <a:lstStyle/>
          <a:p>
            <a:pPr algn="ctr" defTabSz="914400" eaLnBrk="1" hangingPunct="1">
              <a:defRPr/>
            </a:pPr>
            <a:r>
              <a:rPr lang="en-US" sz="1000" b="1" i="1" kern="0" dirty="0" smtClean="0">
                <a:solidFill>
                  <a:srgbClr val="000000"/>
                </a:solidFill>
                <a:latin typeface="Arial" panose="020B0604020202020204"/>
                <a:cs typeface="+mn-cs"/>
              </a:rPr>
              <a:t>E</a:t>
            </a:r>
          </a:p>
          <a:p>
            <a:pPr algn="ctr" defTabSz="914400" eaLnBrk="1" hangingPunct="1">
              <a:defRPr/>
            </a:pPr>
            <a:endParaRPr lang="en-US" sz="3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 </a:t>
            </a:r>
          </a:p>
        </p:txBody>
      </p:sp>
      <p:sp>
        <p:nvSpPr>
          <p:cNvPr id="39" name="TextBox 12"/>
          <p:cNvSpPr txBox="1">
            <a:spLocks noChangeArrowheads="1"/>
          </p:cNvSpPr>
          <p:nvPr/>
        </p:nvSpPr>
        <p:spPr bwMode="auto">
          <a:xfrm>
            <a:off x="898329" y="4262453"/>
            <a:ext cx="1426464" cy="600164"/>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smtClean="0">
                <a:solidFill>
                  <a:prstClr val="black"/>
                </a:solidFill>
                <a:cs typeface="+mn-cs"/>
              </a:rPr>
              <a:t>SCR804</a:t>
            </a:r>
          </a:p>
          <a:p>
            <a:pPr algn="ctr" defTabSz="914400" eaLnBrk="1" hangingPunct="1">
              <a:defRPr/>
            </a:pPr>
            <a:r>
              <a:rPr lang="en-US" sz="1050" b="0" dirty="0" smtClean="0">
                <a:solidFill>
                  <a:prstClr val="black"/>
                </a:solidFill>
                <a:cs typeface="+mn-cs"/>
              </a:rPr>
              <a:t>Go-Live – </a:t>
            </a:r>
            <a:r>
              <a:rPr lang="en-US" sz="1050" b="0" dirty="0" smtClean="0">
                <a:solidFill>
                  <a:srgbClr val="FF0000"/>
                </a:solidFill>
                <a:cs typeface="+mn-cs"/>
              </a:rPr>
              <a:t>4/22/2021</a:t>
            </a:r>
          </a:p>
          <a:p>
            <a:pPr algn="ctr" defTabSz="914400" eaLnBrk="1" hangingPunct="1">
              <a:defRPr/>
            </a:pPr>
            <a:r>
              <a:rPr lang="en-US" sz="1050" b="0" kern="0" dirty="0" smtClean="0">
                <a:solidFill>
                  <a:prstClr val="black"/>
                </a:solidFill>
                <a:cs typeface="+mn-cs"/>
              </a:rPr>
              <a:t>TO training in </a:t>
            </a:r>
            <a:r>
              <a:rPr lang="en-US" sz="1050" b="0" kern="0" dirty="0" smtClean="0">
                <a:solidFill>
                  <a:srgbClr val="FF0000"/>
                </a:solidFill>
                <a:cs typeface="+mn-cs"/>
              </a:rPr>
              <a:t>April</a:t>
            </a:r>
            <a:endParaRPr lang="en-US" sz="1050" b="0" kern="0" dirty="0">
              <a:solidFill>
                <a:srgbClr val="FF0000"/>
              </a:solidFill>
              <a:cs typeface="+mn-cs"/>
            </a:endParaRPr>
          </a:p>
        </p:txBody>
      </p:sp>
      <p:sp>
        <p:nvSpPr>
          <p:cNvPr id="45" name="TextBox 44"/>
          <p:cNvSpPr txBox="1"/>
          <p:nvPr/>
        </p:nvSpPr>
        <p:spPr>
          <a:xfrm>
            <a:off x="7118545" y="1366208"/>
            <a:ext cx="370549" cy="1592744"/>
          </a:xfrm>
          <a:prstGeom prst="rect">
            <a:avLst/>
          </a:prstGeom>
          <a:noFill/>
        </p:spPr>
        <p:txBody>
          <a:bodyPr wrap="square" rtlCol="0">
            <a:spAutoFit/>
          </a:bodyPr>
          <a:lstStyle/>
          <a:p>
            <a:pPr algn="ctr" defTabSz="914400" eaLnBrk="1" hangingPunct="1">
              <a:defRPr/>
            </a:pPr>
            <a:r>
              <a:rPr lang="en-US" sz="1000" b="1" i="1" kern="0" dirty="0" smtClean="0">
                <a:solidFill>
                  <a:srgbClr val="000000"/>
                </a:solidFill>
                <a:latin typeface="Arial" panose="020B0604020202020204"/>
                <a:cs typeface="+mn-cs"/>
              </a:rPr>
              <a:t> </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 </a:t>
            </a:r>
            <a:r>
              <a:rPr lang="en-US" sz="1050" b="1" i="1" kern="0" dirty="0" smtClean="0">
                <a:solidFill>
                  <a:srgbClr val="000000"/>
                </a:solidFill>
                <a:latin typeface="Arial" panose="020B0604020202020204"/>
                <a:cs typeface="+mn-cs"/>
              </a:rPr>
              <a:t> </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 </a:t>
            </a:r>
            <a:endParaRPr lang="en-US" sz="900" b="1" i="1" kern="0" dirty="0" smtClean="0">
              <a:solidFill>
                <a:srgbClr val="000000"/>
              </a:solidFill>
              <a:latin typeface="Arial" panose="020B0604020202020204"/>
              <a:cs typeface="+mn-cs"/>
            </a:endParaRP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 </a:t>
            </a:r>
          </a:p>
          <a:p>
            <a:pPr algn="ctr" defTabSz="914400" eaLnBrk="1" hangingPunct="1">
              <a:defRPr/>
            </a:pPr>
            <a:endParaRPr lang="en-US" sz="400" b="1" i="1" kern="0" dirty="0" smtClean="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 </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 </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 </a:t>
            </a:r>
          </a:p>
        </p:txBody>
      </p:sp>
      <p:sp>
        <p:nvSpPr>
          <p:cNvPr id="56" name="TextBox 12"/>
          <p:cNvSpPr txBox="1">
            <a:spLocks noChangeArrowheads="1"/>
          </p:cNvSpPr>
          <p:nvPr/>
        </p:nvSpPr>
        <p:spPr bwMode="auto">
          <a:xfrm>
            <a:off x="3107687" y="2888548"/>
            <a:ext cx="1472227" cy="1107996"/>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a:solidFill>
                  <a:prstClr val="black"/>
                </a:solidFill>
                <a:cs typeface="+mn-cs"/>
              </a:rPr>
              <a:t>ECMS – </a:t>
            </a:r>
            <a:r>
              <a:rPr lang="en-US" sz="1200" dirty="0" smtClean="0">
                <a:solidFill>
                  <a:prstClr val="black"/>
                </a:solidFill>
                <a:cs typeface="+mn-cs"/>
              </a:rPr>
              <a:t>May</a:t>
            </a:r>
          </a:p>
          <a:p>
            <a:pPr marL="171450" indent="-171450" defTabSz="914400" eaLnBrk="1" hangingPunct="1">
              <a:buFont typeface="Arial" panose="020B0604020202020204" pitchFamily="34" charset="0"/>
              <a:buChar char="•"/>
              <a:defRPr/>
            </a:pPr>
            <a:r>
              <a:rPr lang="en-US" sz="900" b="0" dirty="0" smtClean="0">
                <a:solidFill>
                  <a:prstClr val="black"/>
                </a:solidFill>
                <a:cs typeface="+mn-cs"/>
              </a:rPr>
              <a:t>Market Info &amp; Grid Info to new platform</a:t>
            </a:r>
          </a:p>
          <a:p>
            <a:pPr marL="171450" indent="-171450" defTabSz="914400" eaLnBrk="1" hangingPunct="1">
              <a:buFont typeface="Arial" panose="020B0604020202020204" pitchFamily="34" charset="0"/>
              <a:buChar char="•"/>
              <a:defRPr/>
            </a:pPr>
            <a:r>
              <a:rPr lang="en-US" sz="900" b="0" dirty="0" smtClean="0">
                <a:solidFill>
                  <a:prstClr val="black"/>
                </a:solidFill>
                <a:cs typeface="+mn-cs"/>
              </a:rPr>
              <a:t>Improved dashboards and displays</a:t>
            </a:r>
          </a:p>
          <a:p>
            <a:pPr marL="171450" indent="-171450" defTabSz="914400" eaLnBrk="1" hangingPunct="1">
              <a:buFont typeface="Arial" panose="020B0604020202020204" pitchFamily="34" charset="0"/>
              <a:buChar char="•"/>
              <a:defRPr/>
            </a:pPr>
            <a:r>
              <a:rPr lang="en-US" sz="900" b="0" dirty="0" smtClean="0">
                <a:solidFill>
                  <a:prstClr val="black"/>
                </a:solidFill>
                <a:cs typeface="+mn-cs"/>
              </a:rPr>
              <a:t>Replace </a:t>
            </a:r>
            <a:r>
              <a:rPr lang="en-US" sz="900" b="0" dirty="0" err="1" smtClean="0">
                <a:solidFill>
                  <a:prstClr val="black"/>
                </a:solidFill>
                <a:cs typeface="+mn-cs"/>
              </a:rPr>
              <a:t>NoticeBuilder</a:t>
            </a:r>
            <a:endParaRPr lang="en-US" sz="900" b="0" kern="0" dirty="0">
              <a:solidFill>
                <a:prstClr val="black"/>
              </a:solidFill>
              <a:cs typeface="+mn-cs"/>
            </a:endParaRPr>
          </a:p>
        </p:txBody>
      </p:sp>
      <p:sp>
        <p:nvSpPr>
          <p:cNvPr id="57" name="TextBox 12"/>
          <p:cNvSpPr txBox="1">
            <a:spLocks noChangeArrowheads="1"/>
          </p:cNvSpPr>
          <p:nvPr/>
        </p:nvSpPr>
        <p:spPr bwMode="auto">
          <a:xfrm>
            <a:off x="7471035" y="1872748"/>
            <a:ext cx="1508760" cy="830997"/>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smtClean="0">
                <a:solidFill>
                  <a:prstClr val="black"/>
                </a:solidFill>
                <a:cs typeface="+mn-cs"/>
              </a:rPr>
              <a:t>ECMS – </a:t>
            </a:r>
            <a:r>
              <a:rPr lang="en-US" sz="1200" dirty="0" smtClean="0">
                <a:solidFill>
                  <a:srgbClr val="FF0000"/>
                </a:solidFill>
                <a:cs typeface="+mn-cs"/>
              </a:rPr>
              <a:t>Nov</a:t>
            </a:r>
            <a:r>
              <a:rPr lang="en-US" sz="1200" dirty="0" smtClean="0">
                <a:solidFill>
                  <a:prstClr val="black"/>
                </a:solidFill>
                <a:cs typeface="+mn-cs"/>
              </a:rPr>
              <a:t>. </a:t>
            </a:r>
          </a:p>
          <a:p>
            <a:pPr marL="171450" indent="-171450" defTabSz="914400" eaLnBrk="1" hangingPunct="1">
              <a:buFont typeface="Arial" panose="020B0604020202020204" pitchFamily="34" charset="0"/>
              <a:buChar char="•"/>
              <a:defRPr/>
            </a:pPr>
            <a:r>
              <a:rPr lang="en-US" sz="900" b="0" dirty="0" smtClean="0">
                <a:solidFill>
                  <a:prstClr val="black"/>
                </a:solidFill>
                <a:cs typeface="+mn-cs"/>
              </a:rPr>
              <a:t>Combine ERCOT.com and MIS</a:t>
            </a:r>
          </a:p>
          <a:p>
            <a:pPr marL="171450" indent="-171450" defTabSz="914400" eaLnBrk="1" hangingPunct="1">
              <a:buFont typeface="Arial" panose="020B0604020202020204" pitchFamily="34" charset="0"/>
              <a:buChar char="•"/>
              <a:defRPr/>
            </a:pPr>
            <a:r>
              <a:rPr lang="en-US" sz="900" b="0" kern="0" dirty="0" smtClean="0">
                <a:solidFill>
                  <a:prstClr val="black"/>
                </a:solidFill>
                <a:cs typeface="+mn-cs"/>
              </a:rPr>
              <a:t>Improved search</a:t>
            </a:r>
          </a:p>
          <a:p>
            <a:pPr marL="171450" indent="-171450" defTabSz="914400" eaLnBrk="1" hangingPunct="1">
              <a:buFont typeface="Arial" panose="020B0604020202020204" pitchFamily="34" charset="0"/>
              <a:buChar char="•"/>
              <a:defRPr/>
            </a:pPr>
            <a:r>
              <a:rPr lang="en-US" sz="900" b="0" kern="0" dirty="0" smtClean="0">
                <a:solidFill>
                  <a:prstClr val="black"/>
                </a:solidFill>
                <a:cs typeface="+mn-cs"/>
              </a:rPr>
              <a:t>New navigation</a:t>
            </a:r>
            <a:endParaRPr lang="en-US" sz="900" b="0" kern="0" dirty="0">
              <a:solidFill>
                <a:prstClr val="black"/>
              </a:solidFill>
              <a:cs typeface="+mn-cs"/>
            </a:endParaRPr>
          </a:p>
        </p:txBody>
      </p:sp>
      <p:sp>
        <p:nvSpPr>
          <p:cNvPr id="36" name="TextBox 12"/>
          <p:cNvSpPr txBox="1">
            <a:spLocks noChangeArrowheads="1"/>
          </p:cNvSpPr>
          <p:nvPr/>
        </p:nvSpPr>
        <p:spPr bwMode="auto">
          <a:xfrm>
            <a:off x="3515462" y="4060839"/>
            <a:ext cx="2196966" cy="877163"/>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smtClean="0">
                <a:solidFill>
                  <a:prstClr val="black"/>
                </a:solidFill>
                <a:cs typeface="+mn-cs"/>
              </a:rPr>
              <a:t>TBD Go-Lives Due to </a:t>
            </a:r>
            <a:r>
              <a:rPr lang="en-US" sz="1200" u="sng" dirty="0" smtClean="0">
                <a:solidFill>
                  <a:prstClr val="black"/>
                </a:solidFill>
                <a:cs typeface="+mn-cs"/>
              </a:rPr>
              <a:t>MMS/OS Delay</a:t>
            </a:r>
          </a:p>
          <a:p>
            <a:pPr marL="171450" indent="-171450" defTabSz="914400" eaLnBrk="1" hangingPunct="1">
              <a:buFont typeface="Arial" panose="020B0604020202020204" pitchFamily="34" charset="0"/>
              <a:buChar char="•"/>
              <a:defRPr/>
            </a:pPr>
            <a:r>
              <a:rPr lang="en-US" sz="900" b="0" dirty="0" smtClean="0">
                <a:solidFill>
                  <a:prstClr val="black"/>
                </a:solidFill>
                <a:cs typeface="+mn-cs"/>
              </a:rPr>
              <a:t>NPRR904, NPRR1006, OBDRR009</a:t>
            </a:r>
          </a:p>
          <a:p>
            <a:pPr marL="171450" indent="-171450" defTabSz="914400" eaLnBrk="1" hangingPunct="1">
              <a:buFont typeface="Arial" panose="020B0604020202020204" pitchFamily="34" charset="0"/>
              <a:buChar char="•"/>
              <a:defRPr/>
            </a:pPr>
            <a:r>
              <a:rPr lang="en-US" sz="900" b="0" dirty="0" smtClean="0">
                <a:solidFill>
                  <a:prstClr val="black"/>
                </a:solidFill>
                <a:cs typeface="+mn-cs"/>
              </a:rPr>
              <a:t>NPRR930</a:t>
            </a:r>
          </a:p>
          <a:p>
            <a:pPr marL="171450" indent="-171450" defTabSz="914400" eaLnBrk="1" hangingPunct="1">
              <a:buFont typeface="Arial" panose="020B0604020202020204" pitchFamily="34" charset="0"/>
              <a:buChar char="•"/>
              <a:defRPr/>
            </a:pPr>
            <a:r>
              <a:rPr lang="en-US" sz="900" b="0" dirty="0" smtClean="0">
                <a:solidFill>
                  <a:prstClr val="black"/>
                </a:solidFill>
                <a:cs typeface="+mn-cs"/>
              </a:rPr>
              <a:t>NPRR1019</a:t>
            </a:r>
          </a:p>
        </p:txBody>
      </p:sp>
      <p:sp>
        <p:nvSpPr>
          <p:cNvPr id="40" name="TextBox 12"/>
          <p:cNvSpPr txBox="1">
            <a:spLocks noChangeArrowheads="1"/>
          </p:cNvSpPr>
          <p:nvPr/>
        </p:nvSpPr>
        <p:spPr bwMode="auto">
          <a:xfrm>
            <a:off x="160279" y="1943100"/>
            <a:ext cx="1430686"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smtClean="0">
                <a:solidFill>
                  <a:prstClr val="black"/>
                </a:solidFill>
                <a:cs typeface="+mn-cs"/>
              </a:rPr>
              <a:t>1/1</a:t>
            </a:r>
            <a:endParaRPr lang="en-US" sz="1200" kern="0" dirty="0">
              <a:solidFill>
                <a:prstClr val="black"/>
              </a:solidFill>
              <a:cs typeface="+mn-cs"/>
            </a:endParaRPr>
          </a:p>
        </p:txBody>
      </p:sp>
      <p:sp>
        <p:nvSpPr>
          <p:cNvPr id="44" name="TextBox 43"/>
          <p:cNvSpPr txBox="1"/>
          <p:nvPr/>
        </p:nvSpPr>
        <p:spPr>
          <a:xfrm>
            <a:off x="1271547" y="2222500"/>
            <a:ext cx="370549" cy="246221"/>
          </a:xfrm>
          <a:prstGeom prst="rect">
            <a:avLst/>
          </a:prstGeom>
          <a:noFill/>
        </p:spPr>
        <p:txBody>
          <a:bodyPr wrap="square" rtlCol="0">
            <a:spAutoFit/>
          </a:bodyPr>
          <a:lstStyle/>
          <a:p>
            <a:pPr algn="ctr" defTabSz="914400" eaLnBrk="1" hangingPunct="1">
              <a:defRPr/>
            </a:pPr>
            <a:r>
              <a:rPr lang="en-US" sz="1000" dirty="0" smtClean="0">
                <a:solidFill>
                  <a:prstClr val="black"/>
                </a:solidFill>
                <a:latin typeface="Wingdings" panose="05000000000000000000" pitchFamily="2" charset="2"/>
                <a:cs typeface="+mn-cs"/>
              </a:rPr>
              <a:t>ü</a:t>
            </a:r>
            <a:endParaRPr lang="en-US" sz="500" b="1" i="1" kern="0" dirty="0">
              <a:solidFill>
                <a:srgbClr val="000000"/>
              </a:solidFill>
              <a:latin typeface="Arial" panose="020B0604020202020204"/>
              <a:cs typeface="+mn-cs"/>
            </a:endParaRPr>
          </a:p>
        </p:txBody>
      </p:sp>
      <p:sp>
        <p:nvSpPr>
          <p:cNvPr id="47" name="TextBox 12"/>
          <p:cNvSpPr txBox="1">
            <a:spLocks noChangeArrowheads="1"/>
          </p:cNvSpPr>
          <p:nvPr/>
        </p:nvSpPr>
        <p:spPr bwMode="auto">
          <a:xfrm>
            <a:off x="4572000" y="2153653"/>
            <a:ext cx="1444752"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smtClean="0">
                <a:solidFill>
                  <a:prstClr val="black"/>
                </a:solidFill>
                <a:cs typeface="+mn-cs"/>
              </a:rPr>
              <a:t>June</a:t>
            </a:r>
            <a:endParaRPr lang="en-US" sz="1200" kern="0" dirty="0">
              <a:solidFill>
                <a:prstClr val="black"/>
              </a:solidFill>
              <a:cs typeface="+mn-cs"/>
            </a:endParaRPr>
          </a:p>
        </p:txBody>
      </p:sp>
      <p:sp>
        <p:nvSpPr>
          <p:cNvPr id="48" name="TextBox 47"/>
          <p:cNvSpPr txBox="1"/>
          <p:nvPr/>
        </p:nvSpPr>
        <p:spPr>
          <a:xfrm>
            <a:off x="5676655" y="2468482"/>
            <a:ext cx="370549" cy="446276"/>
          </a:xfrm>
          <a:prstGeom prst="rect">
            <a:avLst/>
          </a:prstGeom>
          <a:noFill/>
        </p:spPr>
        <p:txBody>
          <a:bodyPr wrap="square" rtlCol="0">
            <a:spAutoFit/>
          </a:bodyPr>
          <a:lstStyle/>
          <a:p>
            <a:pPr algn="ctr" defTabSz="914400" eaLnBrk="1" hangingPunct="1">
              <a:defRPr/>
            </a:pPr>
            <a:r>
              <a:rPr lang="en-US" sz="1000" b="1" i="1" kern="0" dirty="0" smtClean="0">
                <a:solidFill>
                  <a:srgbClr val="000000"/>
                </a:solidFill>
                <a:latin typeface="Arial" panose="020B0604020202020204"/>
                <a:cs typeface="+mn-cs"/>
              </a:rPr>
              <a:t> </a:t>
            </a:r>
          </a:p>
          <a:p>
            <a:pPr algn="ctr" defTabSz="914400" eaLnBrk="1" hangingPunct="1">
              <a:defRPr/>
            </a:pPr>
            <a:endParaRPr lang="en-US" sz="3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 </a:t>
            </a:r>
          </a:p>
        </p:txBody>
      </p:sp>
      <p:sp>
        <p:nvSpPr>
          <p:cNvPr id="50" name="TextBox 49"/>
          <p:cNvSpPr txBox="1"/>
          <p:nvPr/>
        </p:nvSpPr>
        <p:spPr>
          <a:xfrm>
            <a:off x="1303041" y="1366733"/>
            <a:ext cx="370549" cy="246221"/>
          </a:xfrm>
          <a:prstGeom prst="rect">
            <a:avLst/>
          </a:prstGeom>
          <a:noFill/>
        </p:spPr>
        <p:txBody>
          <a:bodyPr wrap="square" rtlCol="0">
            <a:spAutoFit/>
          </a:bodyPr>
          <a:lstStyle/>
          <a:p>
            <a:pPr algn="ctr" defTabSz="914400" eaLnBrk="1" hangingPunct="1">
              <a:defRPr/>
            </a:pPr>
            <a:r>
              <a:rPr lang="en-US" sz="1000" dirty="0" smtClean="0">
                <a:solidFill>
                  <a:prstClr val="black"/>
                </a:solidFill>
                <a:latin typeface="Wingdings" panose="05000000000000000000" pitchFamily="2" charset="2"/>
                <a:cs typeface="+mn-cs"/>
              </a:rPr>
              <a:t>ü</a:t>
            </a:r>
            <a:endParaRPr lang="en-US" sz="500" b="1" i="1" kern="0" dirty="0">
              <a:solidFill>
                <a:srgbClr val="000000"/>
              </a:solidFill>
              <a:latin typeface="Arial" panose="020B0604020202020204"/>
              <a:cs typeface="+mn-cs"/>
            </a:endParaRPr>
          </a:p>
        </p:txBody>
      </p:sp>
      <p:sp>
        <p:nvSpPr>
          <p:cNvPr id="58" name="TextBox 57"/>
          <p:cNvSpPr txBox="1"/>
          <p:nvPr/>
        </p:nvSpPr>
        <p:spPr>
          <a:xfrm>
            <a:off x="1303789" y="1569467"/>
            <a:ext cx="370549" cy="246221"/>
          </a:xfrm>
          <a:prstGeom prst="rect">
            <a:avLst/>
          </a:prstGeom>
          <a:noFill/>
        </p:spPr>
        <p:txBody>
          <a:bodyPr wrap="square" rtlCol="0">
            <a:spAutoFit/>
          </a:bodyPr>
          <a:lstStyle/>
          <a:p>
            <a:pPr algn="ctr" defTabSz="914400" eaLnBrk="1" hangingPunct="1">
              <a:defRPr/>
            </a:pPr>
            <a:r>
              <a:rPr lang="en-US" sz="1000" dirty="0" smtClean="0">
                <a:solidFill>
                  <a:prstClr val="black"/>
                </a:solidFill>
                <a:latin typeface="Wingdings" panose="05000000000000000000" pitchFamily="2" charset="2"/>
                <a:cs typeface="+mn-cs"/>
              </a:rPr>
              <a:t>ü</a:t>
            </a:r>
            <a:endParaRPr lang="en-US" sz="500" b="1" i="1" kern="0" dirty="0">
              <a:solidFill>
                <a:srgbClr val="000000"/>
              </a:solidFill>
              <a:latin typeface="Arial" panose="020B0604020202020204"/>
              <a:cs typeface="+mn-cs"/>
            </a:endParaRPr>
          </a:p>
        </p:txBody>
      </p:sp>
      <p:sp>
        <p:nvSpPr>
          <p:cNvPr id="60" name="TextBox 12"/>
          <p:cNvSpPr txBox="1">
            <a:spLocks noChangeArrowheads="1"/>
          </p:cNvSpPr>
          <p:nvPr/>
        </p:nvSpPr>
        <p:spPr bwMode="auto">
          <a:xfrm>
            <a:off x="152400" y="2644001"/>
            <a:ext cx="1430686"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a:solidFill>
                  <a:prstClr val="black"/>
                </a:solidFill>
                <a:cs typeface="+mn-cs"/>
              </a:rPr>
              <a:t>2</a:t>
            </a:r>
            <a:r>
              <a:rPr lang="en-US" sz="1200" dirty="0" smtClean="0">
                <a:solidFill>
                  <a:prstClr val="black"/>
                </a:solidFill>
                <a:cs typeface="+mn-cs"/>
              </a:rPr>
              <a:t>/1</a:t>
            </a:r>
            <a:endParaRPr lang="en-US" sz="1200" kern="0" dirty="0">
              <a:solidFill>
                <a:prstClr val="black"/>
              </a:solidFill>
              <a:cs typeface="+mn-cs"/>
            </a:endParaRPr>
          </a:p>
        </p:txBody>
      </p:sp>
      <p:sp>
        <p:nvSpPr>
          <p:cNvPr id="61" name="TextBox 12"/>
          <p:cNvSpPr txBox="1">
            <a:spLocks noChangeArrowheads="1"/>
          </p:cNvSpPr>
          <p:nvPr/>
        </p:nvSpPr>
        <p:spPr bwMode="auto">
          <a:xfrm>
            <a:off x="6024781" y="2587978"/>
            <a:ext cx="1430686"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smtClean="0">
                <a:solidFill>
                  <a:prstClr val="black"/>
                </a:solidFill>
                <a:cs typeface="+mn-cs"/>
              </a:rPr>
              <a:t>10/1</a:t>
            </a:r>
            <a:endParaRPr lang="en-US" sz="1200" kern="0" dirty="0">
              <a:solidFill>
                <a:prstClr val="black"/>
              </a:solidFill>
              <a:cs typeface="+mn-cs"/>
            </a:endParaRPr>
          </a:p>
        </p:txBody>
      </p:sp>
      <p:sp>
        <p:nvSpPr>
          <p:cNvPr id="42" name="TextBox 12"/>
          <p:cNvSpPr txBox="1">
            <a:spLocks noChangeArrowheads="1"/>
          </p:cNvSpPr>
          <p:nvPr/>
        </p:nvSpPr>
        <p:spPr bwMode="auto">
          <a:xfrm>
            <a:off x="1611561" y="3289300"/>
            <a:ext cx="1496125"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smtClean="0">
                <a:solidFill>
                  <a:srgbClr val="FF0000"/>
                </a:solidFill>
                <a:cs typeface="+mn-cs"/>
              </a:rPr>
              <a:t>5/1</a:t>
            </a:r>
            <a:endParaRPr lang="en-US" sz="1200" kern="0" dirty="0">
              <a:solidFill>
                <a:srgbClr val="FF0000"/>
              </a:solidFill>
              <a:cs typeface="+mn-cs"/>
            </a:endParaRPr>
          </a:p>
        </p:txBody>
      </p:sp>
      <p:cxnSp>
        <p:nvCxnSpPr>
          <p:cNvPr id="43" name="Straight Arrow Connector 42"/>
          <p:cNvCxnSpPr/>
          <p:nvPr/>
        </p:nvCxnSpPr>
        <p:spPr>
          <a:xfrm>
            <a:off x="2917616" y="1489843"/>
            <a:ext cx="1941136"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1" name="TextBox 12"/>
          <p:cNvSpPr txBox="1">
            <a:spLocks noChangeArrowheads="1"/>
          </p:cNvSpPr>
          <p:nvPr/>
        </p:nvSpPr>
        <p:spPr bwMode="auto">
          <a:xfrm>
            <a:off x="160279" y="3349975"/>
            <a:ext cx="1430686"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a:solidFill>
                  <a:prstClr val="black"/>
                </a:solidFill>
                <a:cs typeface="+mn-cs"/>
              </a:rPr>
              <a:t>3</a:t>
            </a:r>
            <a:r>
              <a:rPr lang="en-US" sz="1200" dirty="0" smtClean="0">
                <a:solidFill>
                  <a:prstClr val="black"/>
                </a:solidFill>
                <a:cs typeface="+mn-cs"/>
              </a:rPr>
              <a:t>/15</a:t>
            </a:r>
            <a:endParaRPr lang="en-US" sz="1200" kern="0" dirty="0">
              <a:solidFill>
                <a:prstClr val="black"/>
              </a:solidFill>
              <a:cs typeface="+mn-cs"/>
            </a:endParaRPr>
          </a:p>
        </p:txBody>
      </p:sp>
      <p:sp>
        <p:nvSpPr>
          <p:cNvPr id="46" name="TextBox 45"/>
          <p:cNvSpPr txBox="1"/>
          <p:nvPr/>
        </p:nvSpPr>
        <p:spPr>
          <a:xfrm>
            <a:off x="1282700" y="2940050"/>
            <a:ext cx="370549" cy="246221"/>
          </a:xfrm>
          <a:prstGeom prst="rect">
            <a:avLst/>
          </a:prstGeom>
          <a:noFill/>
        </p:spPr>
        <p:txBody>
          <a:bodyPr wrap="square" rtlCol="0">
            <a:spAutoFit/>
          </a:bodyPr>
          <a:lstStyle/>
          <a:p>
            <a:pPr algn="ctr" defTabSz="914400" eaLnBrk="1" hangingPunct="1">
              <a:defRPr/>
            </a:pPr>
            <a:r>
              <a:rPr lang="en-US" sz="1000" dirty="0" smtClean="0">
                <a:solidFill>
                  <a:prstClr val="black"/>
                </a:solidFill>
                <a:latin typeface="Wingdings" panose="05000000000000000000" pitchFamily="2" charset="2"/>
                <a:cs typeface="+mn-cs"/>
              </a:rPr>
              <a:t>ü</a:t>
            </a:r>
            <a:endParaRPr lang="en-US" sz="500" b="1" i="1" kern="0" dirty="0">
              <a:solidFill>
                <a:srgbClr val="000000"/>
              </a:solidFill>
              <a:latin typeface="Arial" panose="020B0604020202020204"/>
              <a:cs typeface="+mn-cs"/>
            </a:endParaRPr>
          </a:p>
        </p:txBody>
      </p:sp>
      <p:sp>
        <p:nvSpPr>
          <p:cNvPr id="49" name="TextBox 48"/>
          <p:cNvSpPr txBox="1"/>
          <p:nvPr/>
        </p:nvSpPr>
        <p:spPr>
          <a:xfrm>
            <a:off x="1289384" y="3639979"/>
            <a:ext cx="370549" cy="246221"/>
          </a:xfrm>
          <a:prstGeom prst="rect">
            <a:avLst/>
          </a:prstGeom>
          <a:noFill/>
        </p:spPr>
        <p:txBody>
          <a:bodyPr wrap="square" rtlCol="0">
            <a:spAutoFit/>
          </a:bodyPr>
          <a:lstStyle/>
          <a:p>
            <a:pPr algn="ctr" defTabSz="914400" eaLnBrk="1" hangingPunct="1">
              <a:defRPr/>
            </a:pPr>
            <a:r>
              <a:rPr lang="en-US" sz="1000" dirty="0" smtClean="0">
                <a:solidFill>
                  <a:prstClr val="black"/>
                </a:solidFill>
                <a:latin typeface="Wingdings" panose="05000000000000000000" pitchFamily="2" charset="2"/>
                <a:cs typeface="+mn-cs"/>
              </a:rPr>
              <a:t>ü</a:t>
            </a:r>
            <a:endParaRPr lang="en-US" sz="500" b="1" i="1" kern="0" dirty="0">
              <a:solidFill>
                <a:srgbClr val="000000"/>
              </a:solidFill>
              <a:latin typeface="Arial" panose="020B0604020202020204"/>
              <a:cs typeface="+mn-cs"/>
            </a:endParaRPr>
          </a:p>
        </p:txBody>
      </p:sp>
      <p:sp>
        <p:nvSpPr>
          <p:cNvPr id="59" name="TextBox 58"/>
          <p:cNvSpPr txBox="1"/>
          <p:nvPr/>
        </p:nvSpPr>
        <p:spPr>
          <a:xfrm>
            <a:off x="2796058" y="1391005"/>
            <a:ext cx="370549" cy="1877437"/>
          </a:xfrm>
          <a:prstGeom prst="rect">
            <a:avLst/>
          </a:prstGeom>
          <a:noFill/>
        </p:spPr>
        <p:txBody>
          <a:bodyPr wrap="square" rtlCol="0">
            <a:spAutoFit/>
          </a:bodyPr>
          <a:lstStyle/>
          <a:p>
            <a:pPr algn="ctr" defTabSz="914400" eaLnBrk="1" hangingPunct="1">
              <a:defRPr/>
            </a:pPr>
            <a:r>
              <a:rPr lang="en-US" sz="1000" dirty="0" smtClean="0">
                <a:solidFill>
                  <a:prstClr val="black"/>
                </a:solidFill>
                <a:latin typeface="Wingdings" panose="05000000000000000000" pitchFamily="2" charset="2"/>
                <a:cs typeface="+mn-cs"/>
              </a:rPr>
              <a:t> </a:t>
            </a:r>
          </a:p>
          <a:p>
            <a:pPr algn="ctr" defTabSz="914400" eaLnBrk="1" hangingPunct="1">
              <a:defRPr/>
            </a:pPr>
            <a:endParaRPr lang="en-US" sz="400" b="1" i="1" kern="0" dirty="0">
              <a:solidFill>
                <a:srgbClr val="000000"/>
              </a:solidFill>
              <a:latin typeface="Wingdings" panose="05000000000000000000" pitchFamily="2" charset="2"/>
              <a:cs typeface="+mn-cs"/>
            </a:endParaRPr>
          </a:p>
          <a:p>
            <a:pPr algn="ctr" defTabSz="914400" eaLnBrk="1" hangingPunct="1">
              <a:defRPr/>
            </a:pPr>
            <a:r>
              <a:rPr lang="en-US" sz="1000" dirty="0">
                <a:solidFill>
                  <a:prstClr val="black"/>
                </a:solidFill>
                <a:latin typeface="Wingdings" panose="05000000000000000000" pitchFamily="2" charset="2"/>
                <a:cs typeface="+mn-cs"/>
              </a:rPr>
              <a:t>ü</a:t>
            </a:r>
            <a:endParaRPr lang="en-US" sz="1000" dirty="0" smtClean="0">
              <a:solidFill>
                <a:prstClr val="black"/>
              </a:solidFill>
              <a:latin typeface="Wingdings" panose="05000000000000000000" pitchFamily="2" charset="2"/>
              <a:cs typeface="+mn-cs"/>
            </a:endParaRPr>
          </a:p>
          <a:p>
            <a:pPr algn="ctr" defTabSz="914400" eaLnBrk="1" hangingPunct="1">
              <a:defRPr/>
            </a:pPr>
            <a:endParaRPr lang="en-US" sz="400" b="1" i="1" kern="0" dirty="0">
              <a:solidFill>
                <a:srgbClr val="000000"/>
              </a:solidFill>
              <a:latin typeface="Wingdings" panose="05000000000000000000" pitchFamily="2" charset="2"/>
              <a:cs typeface="+mn-cs"/>
            </a:endParaRPr>
          </a:p>
          <a:p>
            <a:pPr algn="ctr" defTabSz="914400" eaLnBrk="1" hangingPunct="1">
              <a:defRPr/>
            </a:pPr>
            <a:r>
              <a:rPr lang="en-US" sz="1000" dirty="0">
                <a:solidFill>
                  <a:prstClr val="black"/>
                </a:solidFill>
                <a:latin typeface="Wingdings" panose="05000000000000000000" pitchFamily="2" charset="2"/>
                <a:cs typeface="+mn-cs"/>
              </a:rPr>
              <a:t>ü</a:t>
            </a:r>
            <a:endParaRPr lang="en-US" sz="1000" dirty="0" smtClean="0">
              <a:solidFill>
                <a:prstClr val="black"/>
              </a:solidFill>
              <a:latin typeface="Wingdings" panose="05000000000000000000" pitchFamily="2" charset="2"/>
              <a:cs typeface="+mn-cs"/>
            </a:endParaRPr>
          </a:p>
          <a:p>
            <a:pPr algn="ctr" defTabSz="914400" eaLnBrk="1" hangingPunct="1">
              <a:defRPr/>
            </a:pPr>
            <a:endParaRPr lang="en-US" sz="400" b="1" i="1" kern="0" dirty="0">
              <a:solidFill>
                <a:srgbClr val="000000"/>
              </a:solidFill>
              <a:latin typeface="Wingdings" panose="05000000000000000000" pitchFamily="2" charset="2"/>
              <a:cs typeface="+mn-cs"/>
            </a:endParaRPr>
          </a:p>
          <a:p>
            <a:pPr algn="ctr" defTabSz="914400" eaLnBrk="1" hangingPunct="1">
              <a:defRPr/>
            </a:pPr>
            <a:r>
              <a:rPr lang="en-US" sz="1000" dirty="0">
                <a:solidFill>
                  <a:prstClr val="black"/>
                </a:solidFill>
                <a:latin typeface="Wingdings" panose="05000000000000000000" pitchFamily="2" charset="2"/>
                <a:cs typeface="+mn-cs"/>
              </a:rPr>
              <a:t>ü</a:t>
            </a:r>
            <a:endParaRPr lang="en-US" sz="1000" dirty="0" smtClean="0">
              <a:solidFill>
                <a:prstClr val="black"/>
              </a:solidFill>
              <a:latin typeface="Wingdings" panose="05000000000000000000" pitchFamily="2" charset="2"/>
              <a:cs typeface="+mn-cs"/>
            </a:endParaRPr>
          </a:p>
          <a:p>
            <a:pPr algn="ctr" defTabSz="914400" eaLnBrk="1" hangingPunct="1">
              <a:defRPr/>
            </a:pPr>
            <a:endParaRPr lang="en-US" sz="400" b="1" i="1" kern="0" dirty="0">
              <a:solidFill>
                <a:srgbClr val="000000"/>
              </a:solidFill>
              <a:latin typeface="Wingdings" panose="05000000000000000000" pitchFamily="2" charset="2"/>
              <a:cs typeface="+mn-cs"/>
            </a:endParaRPr>
          </a:p>
          <a:p>
            <a:pPr algn="ctr" defTabSz="914400" eaLnBrk="1" hangingPunct="1">
              <a:defRPr/>
            </a:pPr>
            <a:r>
              <a:rPr lang="en-US" sz="1000" dirty="0">
                <a:solidFill>
                  <a:prstClr val="black"/>
                </a:solidFill>
                <a:latin typeface="Wingdings" panose="05000000000000000000" pitchFamily="2" charset="2"/>
                <a:cs typeface="+mn-cs"/>
              </a:rPr>
              <a:t>ü</a:t>
            </a:r>
            <a:endParaRPr lang="en-US" sz="1000" dirty="0" smtClean="0">
              <a:solidFill>
                <a:prstClr val="black"/>
              </a:solidFill>
              <a:latin typeface="Wingdings" panose="05000000000000000000" pitchFamily="2" charset="2"/>
              <a:cs typeface="+mn-cs"/>
            </a:endParaRPr>
          </a:p>
          <a:p>
            <a:pPr algn="ctr" defTabSz="914400" eaLnBrk="1" hangingPunct="1">
              <a:defRPr/>
            </a:pPr>
            <a:endParaRPr lang="en-US" sz="400" b="1" i="1" kern="0" dirty="0">
              <a:solidFill>
                <a:srgbClr val="000000"/>
              </a:solidFill>
              <a:latin typeface="Wingdings" panose="05000000000000000000" pitchFamily="2" charset="2"/>
              <a:cs typeface="+mn-cs"/>
            </a:endParaRPr>
          </a:p>
          <a:p>
            <a:pPr algn="ctr" defTabSz="914400" eaLnBrk="1" hangingPunct="1">
              <a:defRPr/>
            </a:pPr>
            <a:r>
              <a:rPr lang="en-US" sz="1000" dirty="0">
                <a:solidFill>
                  <a:prstClr val="black"/>
                </a:solidFill>
                <a:latin typeface="Wingdings" panose="05000000000000000000" pitchFamily="2" charset="2"/>
                <a:cs typeface="+mn-cs"/>
              </a:rPr>
              <a:t>ü</a:t>
            </a:r>
            <a:endParaRPr lang="en-US" sz="1000" dirty="0" smtClean="0">
              <a:solidFill>
                <a:prstClr val="black"/>
              </a:solidFill>
              <a:latin typeface="Wingdings" panose="05000000000000000000" pitchFamily="2" charset="2"/>
              <a:cs typeface="+mn-cs"/>
            </a:endParaRPr>
          </a:p>
          <a:p>
            <a:pPr algn="ctr" defTabSz="914400" eaLnBrk="1" hangingPunct="1">
              <a:defRPr/>
            </a:pPr>
            <a:endParaRPr lang="en-US" sz="400" b="1" i="1" kern="0" dirty="0">
              <a:solidFill>
                <a:srgbClr val="000000"/>
              </a:solidFill>
              <a:latin typeface="Wingdings" panose="05000000000000000000" pitchFamily="2" charset="2"/>
              <a:cs typeface="+mn-cs"/>
            </a:endParaRPr>
          </a:p>
          <a:p>
            <a:pPr algn="ctr" defTabSz="914400" eaLnBrk="1" hangingPunct="1">
              <a:defRPr/>
            </a:pPr>
            <a:r>
              <a:rPr lang="en-US" sz="1000" dirty="0">
                <a:solidFill>
                  <a:prstClr val="black"/>
                </a:solidFill>
                <a:latin typeface="Wingdings" panose="05000000000000000000" pitchFamily="2" charset="2"/>
                <a:cs typeface="+mn-cs"/>
              </a:rPr>
              <a:t>ü</a:t>
            </a:r>
            <a:endParaRPr lang="en-US" sz="1000" dirty="0" smtClean="0">
              <a:solidFill>
                <a:prstClr val="black"/>
              </a:solidFill>
              <a:latin typeface="Wingdings" panose="05000000000000000000" pitchFamily="2" charset="2"/>
              <a:cs typeface="+mn-cs"/>
            </a:endParaRPr>
          </a:p>
          <a:p>
            <a:pPr algn="ctr" defTabSz="914400" eaLnBrk="1" hangingPunct="1">
              <a:defRPr/>
            </a:pPr>
            <a:endParaRPr lang="en-US" sz="500" b="1" i="1" kern="0" dirty="0">
              <a:solidFill>
                <a:srgbClr val="000000"/>
              </a:solidFill>
              <a:latin typeface="Wingdings" panose="05000000000000000000" pitchFamily="2" charset="2"/>
              <a:cs typeface="+mn-cs"/>
            </a:endParaRPr>
          </a:p>
          <a:p>
            <a:pPr algn="ctr" defTabSz="914400" eaLnBrk="1" hangingPunct="1">
              <a:defRPr/>
            </a:pPr>
            <a:r>
              <a:rPr lang="en-US" sz="1000" dirty="0">
                <a:solidFill>
                  <a:prstClr val="black"/>
                </a:solidFill>
                <a:latin typeface="Wingdings" panose="05000000000000000000" pitchFamily="2" charset="2"/>
                <a:cs typeface="+mn-cs"/>
              </a:rPr>
              <a:t>ü</a:t>
            </a:r>
            <a:endParaRPr lang="en-US" sz="1000" b="1" i="1" kern="0" dirty="0" smtClean="0">
              <a:solidFill>
                <a:srgbClr val="000000"/>
              </a:solidFill>
              <a:latin typeface="Wingdings" panose="05000000000000000000" pitchFamily="2" charset="2"/>
              <a:cs typeface="+mn-cs"/>
            </a:endParaRPr>
          </a:p>
          <a:p>
            <a:pPr algn="ctr" defTabSz="914400" eaLnBrk="1" hangingPunct="1">
              <a:defRPr/>
            </a:pPr>
            <a:endParaRPr lang="en-US" sz="700" b="1" i="1" kern="0" dirty="0">
              <a:solidFill>
                <a:srgbClr val="000000"/>
              </a:solidFill>
              <a:latin typeface="Arial" panose="020B0604020202020204"/>
              <a:cs typeface="+mn-cs"/>
            </a:endParaRPr>
          </a:p>
        </p:txBody>
      </p:sp>
      <p:cxnSp>
        <p:nvCxnSpPr>
          <p:cNvPr id="62" name="Straight Arrow Connector 61"/>
          <p:cNvCxnSpPr/>
          <p:nvPr/>
        </p:nvCxnSpPr>
        <p:spPr>
          <a:xfrm flipV="1">
            <a:off x="4359259" y="1700464"/>
            <a:ext cx="499493" cy="1617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63" name="TextBox 62"/>
          <p:cNvSpPr txBox="1"/>
          <p:nvPr/>
        </p:nvSpPr>
        <p:spPr>
          <a:xfrm>
            <a:off x="5707403" y="1353552"/>
            <a:ext cx="370549" cy="707886"/>
          </a:xfrm>
          <a:prstGeom prst="rect">
            <a:avLst/>
          </a:prstGeom>
          <a:noFill/>
        </p:spPr>
        <p:txBody>
          <a:bodyPr wrap="square" rtlCol="0">
            <a:spAutoFit/>
          </a:bodyPr>
          <a:lstStyle/>
          <a:p>
            <a:pPr algn="ctr" defTabSz="914400" eaLnBrk="1" hangingPunct="1">
              <a:defRPr/>
            </a:pPr>
            <a:r>
              <a:rPr lang="en-US" sz="1000" b="1" i="1" kern="0" dirty="0" smtClean="0">
                <a:solidFill>
                  <a:srgbClr val="000000"/>
                </a:solidFill>
                <a:latin typeface="Arial" panose="020B0604020202020204"/>
                <a:cs typeface="+mn-cs"/>
              </a:rPr>
              <a:t>E</a:t>
            </a:r>
          </a:p>
          <a:p>
            <a:pPr algn="ctr" defTabSz="914400" eaLnBrk="1" hangingPunct="1">
              <a:defRPr/>
            </a:pPr>
            <a:endParaRPr lang="en-US" sz="400" b="1" i="1" kern="0" dirty="0" smtClean="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E</a:t>
            </a:r>
          </a:p>
          <a:p>
            <a:pPr algn="ctr" defTabSz="914400" eaLnBrk="1" hangingPunct="1">
              <a:defRPr/>
            </a:pPr>
            <a:endParaRPr lang="en-US" sz="5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E</a:t>
            </a:r>
            <a:endParaRPr lang="en-US" sz="1000" b="1" i="1" kern="0" dirty="0">
              <a:solidFill>
                <a:srgbClr val="000000"/>
              </a:solidFill>
              <a:latin typeface="Arial" panose="020B0604020202020204"/>
              <a:cs typeface="+mn-cs"/>
            </a:endParaRPr>
          </a:p>
        </p:txBody>
      </p:sp>
      <p:cxnSp>
        <p:nvCxnSpPr>
          <p:cNvPr id="65" name="Straight Arrow Connector 64"/>
          <p:cNvCxnSpPr/>
          <p:nvPr/>
        </p:nvCxnSpPr>
        <p:spPr>
          <a:xfrm flipV="1">
            <a:off x="6127944" y="1743092"/>
            <a:ext cx="292191" cy="99946"/>
          </a:xfrm>
          <a:prstGeom prst="straightConnector1">
            <a:avLst/>
          </a:prstGeom>
          <a:ln>
            <a:tailEnd type="none"/>
          </a:ln>
        </p:spPr>
        <p:style>
          <a:lnRef idx="1">
            <a:schemeClr val="accent1"/>
          </a:lnRef>
          <a:fillRef idx="0">
            <a:schemeClr val="accent1"/>
          </a:fillRef>
          <a:effectRef idx="0">
            <a:schemeClr val="accent1"/>
          </a:effectRef>
          <a:fontRef idx="minor">
            <a:schemeClr val="tx1"/>
          </a:fontRef>
        </p:style>
      </p:cxnSp>
      <p:cxnSp>
        <p:nvCxnSpPr>
          <p:cNvPr id="66" name="Straight Arrow Connector 65"/>
          <p:cNvCxnSpPr/>
          <p:nvPr/>
        </p:nvCxnSpPr>
        <p:spPr>
          <a:xfrm flipV="1">
            <a:off x="6172200" y="1500254"/>
            <a:ext cx="228600" cy="78194"/>
          </a:xfrm>
          <a:prstGeom prst="straightConnector1">
            <a:avLst/>
          </a:prstGeom>
          <a:ln>
            <a:tailEnd type="none"/>
          </a:ln>
        </p:spPr>
        <p:style>
          <a:lnRef idx="1">
            <a:schemeClr val="accent1"/>
          </a:lnRef>
          <a:fillRef idx="0">
            <a:schemeClr val="accent1"/>
          </a:fillRef>
          <a:effectRef idx="0">
            <a:schemeClr val="accent1"/>
          </a:effectRef>
          <a:fontRef idx="minor">
            <a:schemeClr val="tx1"/>
          </a:fontRef>
        </p:style>
      </p:cxnSp>
      <p:cxnSp>
        <p:nvCxnSpPr>
          <p:cNvPr id="64" name="Straight Arrow Connector 63"/>
          <p:cNvCxnSpPr/>
          <p:nvPr/>
        </p:nvCxnSpPr>
        <p:spPr>
          <a:xfrm flipH="1">
            <a:off x="5654608" y="1578448"/>
            <a:ext cx="517592" cy="353049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7" name="Straight Arrow Connector 66"/>
          <p:cNvCxnSpPr/>
          <p:nvPr/>
        </p:nvCxnSpPr>
        <p:spPr>
          <a:xfrm>
            <a:off x="5612744" y="2666517"/>
            <a:ext cx="344847" cy="391287"/>
          </a:xfrm>
          <a:prstGeom prst="straightConnector1">
            <a:avLst/>
          </a:prstGeom>
          <a:ln>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21828110"/>
      </p:ext>
    </p:extLst>
  </p:cSld>
  <p:clrMapOvr>
    <a:masterClrMapping/>
  </p:clrMapOvr>
  <p:timing>
    <p:tnLst>
      <p:par>
        <p:cTn id="1" dur="indefinite" restart="never" nodeType="tmRoot"/>
      </p:par>
    </p:tnLst>
  </p:timing>
</p:sld>
</file>

<file path=ppt/theme/theme1.xml><?xml version="1.0" encoding="utf-8"?>
<a:theme xmlns:a="http://schemas.openxmlformats.org/drawingml/2006/main" name="Custom Design">
  <a:themeElements>
    <a:clrScheme name="ERCOT">
      <a:dk1>
        <a:sysClr val="windowText" lastClr="000000"/>
      </a:dk1>
      <a:lt1>
        <a:sysClr val="window" lastClr="FFFFFF"/>
      </a:lt1>
      <a:dk2>
        <a:srgbClr val="00385E"/>
      </a:dk2>
      <a:lt2>
        <a:srgbClr val="EEECE1"/>
      </a:lt2>
      <a:accent1>
        <a:srgbClr val="008373"/>
      </a:accent1>
      <a:accent2>
        <a:srgbClr val="1B5026"/>
      </a:accent2>
      <a:accent3>
        <a:srgbClr val="0F1423"/>
      </a:accent3>
      <a:accent4>
        <a:srgbClr val="400E22"/>
      </a:accent4>
      <a:accent5>
        <a:srgbClr val="E5E5E2"/>
      </a:accent5>
      <a:accent6>
        <a:srgbClr val="86878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0EB6C32BA7893B4D8D08DA703C6B8599" ma:contentTypeVersion="0" ma:contentTypeDescription="Create a new document." ma:contentTypeScope="" ma:versionID="438847a72b75665982a8a359f97ca60b">
  <xsd:schema xmlns:xsd="http://www.w3.org/2001/XMLSchema" xmlns:xs="http://www.w3.org/2001/XMLSchema" xmlns:p="http://schemas.microsoft.com/office/2006/metadata/properties" xmlns:ns2="c34af464-7aa1-4edd-9be4-83dffc1cb926" targetNamespace="http://schemas.microsoft.com/office/2006/metadata/properties" ma:root="true" ma:fieldsID="429eac13a7923d6b47fc28e8f4096b10"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
  </documentManagement>
</p:properties>
</file>

<file path=customXml/itemProps1.xml><?xml version="1.0" encoding="utf-8"?>
<ds:datastoreItem xmlns:ds="http://schemas.openxmlformats.org/officeDocument/2006/customXml" ds:itemID="{6C9659B9-8752-4DC3-8CFE-950F74D5E77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E3AD6A9D-E05D-44AF-B5F9-103C86E8102F}">
  <ds:schemaRefs>
    <ds:schemaRef ds:uri="http://purl.org/dc/terms/"/>
    <ds:schemaRef ds:uri="http://schemas.openxmlformats.org/package/2006/metadata/core-properties"/>
    <ds:schemaRef ds:uri="http://purl.org/dc/dcmitype/"/>
    <ds:schemaRef ds:uri="c34af464-7aa1-4edd-9be4-83dffc1cb926"/>
    <ds:schemaRef ds:uri="http://purl.org/dc/elements/1.1/"/>
    <ds:schemaRef ds:uri="http://schemas.microsoft.com/office/2006/metadata/properties"/>
    <ds:schemaRef ds:uri="http://schemas.microsoft.com/office/2006/documentManagement/types"/>
    <ds:schemaRef ds:uri="http://schemas.microsoft.com/office/infopath/2007/PartnerControl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
  <TotalTime>9068</TotalTime>
  <Words>1217</Words>
  <Application>Microsoft Office PowerPoint</Application>
  <PresentationFormat>On-screen Show (4:3)</PresentationFormat>
  <Paragraphs>239</Paragraphs>
  <Slides>9</Slides>
  <Notes>4</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9</vt:i4>
      </vt:variant>
    </vt:vector>
  </HeadingPairs>
  <TitlesOfParts>
    <vt:vector size="15" baseType="lpstr">
      <vt:lpstr>Arial</vt:lpstr>
      <vt:lpstr>Calibri</vt:lpstr>
      <vt:lpstr>Courier New</vt:lpstr>
      <vt:lpstr>Wingdings</vt:lpstr>
      <vt:lpstr>Custom Design</vt:lpstr>
      <vt:lpstr>Office Theme</vt:lpstr>
      <vt:lpstr>PowerPoint Presentation</vt:lpstr>
      <vt:lpstr>Summary of PRS Update</vt:lpstr>
      <vt:lpstr>Summary of PRS Update</vt:lpstr>
      <vt:lpstr>Appendix</vt:lpstr>
      <vt:lpstr>NPRR979, Incorporate State Estimator Standards and Telemetry Standards into Protocols [ERCOT]</vt:lpstr>
      <vt:lpstr>NPRR1062, Modify IDR Meter Requirement and Eliminate IDR Meter Requirement Report [ERCOT]</vt:lpstr>
      <vt:lpstr>NPRR1073, Market Participant Application Changes – URGENT [Morgan Stanley Capital Group]</vt:lpstr>
      <vt:lpstr>NPRR1074, “mp” Definition Revision – URGENT [Morgan Stanley Capital Group]</vt:lpstr>
      <vt:lpstr>2021 Release Targets – Board Approved NPRRs / SCRs / xGRRs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FileNewTemplate</dc:title>
  <dc:creator>Diana</dc:creator>
  <cp:lastModifiedBy>ERCOT 042121</cp:lastModifiedBy>
  <cp:revision>538</cp:revision>
  <cp:lastPrinted>2013-01-30T23:16:36Z</cp:lastPrinted>
  <dcterms:created xsi:type="dcterms:W3CDTF">2010-04-12T23:12:02Z</dcterms:created>
  <dcterms:modified xsi:type="dcterms:W3CDTF">2021-04-21T17:42:04Z</dcterms:modified>
  <cp:contentStatus>Draft</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0x0101000EB6C32BA7893B4D8D08DA703C6B8599</vt:lpwstr>
  </property>
</Properties>
</file>